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615" r:id="rId3"/>
    <p:sldId id="614" r:id="rId4"/>
    <p:sldId id="257" r:id="rId5"/>
    <p:sldId id="566" r:id="rId6"/>
    <p:sldId id="592" r:id="rId7"/>
    <p:sldId id="348" r:id="rId8"/>
    <p:sldId id="580" r:id="rId9"/>
    <p:sldId id="564" r:id="rId10"/>
    <p:sldId id="572" r:id="rId11"/>
    <p:sldId id="664" r:id="rId12"/>
    <p:sldId id="472" r:id="rId13"/>
    <p:sldId id="661" r:id="rId14"/>
    <p:sldId id="616" r:id="rId15"/>
    <p:sldId id="638" r:id="rId16"/>
    <p:sldId id="513" r:id="rId17"/>
    <p:sldId id="605" r:id="rId18"/>
    <p:sldId id="620" r:id="rId19"/>
    <p:sldId id="578" r:id="rId20"/>
    <p:sldId id="570" r:id="rId21"/>
    <p:sldId id="421" r:id="rId22"/>
    <p:sldId id="619" r:id="rId23"/>
    <p:sldId id="660" r:id="rId24"/>
    <p:sldId id="663"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33"/>
    <p:restoredTop sz="94671"/>
  </p:normalViewPr>
  <p:slideViewPr>
    <p:cSldViewPr snapToGrid="0">
      <p:cViewPr varScale="1">
        <p:scale>
          <a:sx n="89" d="100"/>
          <a:sy n="89" d="100"/>
        </p:scale>
        <p:origin x="19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ABF0D-2CB0-4A30-A8D6-782B93F62A9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B2A2EB9-80DE-4D9C-8D73-79E62B015926}">
      <dgm:prSet/>
      <dgm:spPr/>
      <dgm:t>
        <a:bodyPr/>
        <a:lstStyle/>
        <a:p>
          <a:pPr>
            <a:lnSpc>
              <a:spcPct val="100000"/>
            </a:lnSpc>
          </a:pPr>
          <a:r>
            <a:rPr lang="it-IT" dirty="0"/>
            <a:t>Nella Società Occidentale è opinione diffusa che il peso corporeo sia una questione di autocontrollo.</a:t>
          </a:r>
        </a:p>
        <a:p>
          <a:pPr>
            <a:lnSpc>
              <a:spcPct val="100000"/>
            </a:lnSpc>
          </a:pPr>
          <a:r>
            <a:rPr lang="it-IT" dirty="0" err="1"/>
            <a:t>Crandall</a:t>
          </a:r>
          <a:r>
            <a:rPr lang="it-IT" dirty="0"/>
            <a:t> 1994</a:t>
          </a:r>
        </a:p>
      </dgm:t>
    </dgm:pt>
    <dgm:pt modelId="{BACD5001-F498-49AA-BAD5-91B247B2C2D5}" type="parTrans" cxnId="{E9D83EA2-6C2E-48DD-A062-041C93BD6470}">
      <dgm:prSet/>
      <dgm:spPr/>
      <dgm:t>
        <a:bodyPr/>
        <a:lstStyle/>
        <a:p>
          <a:endParaRPr lang="en-US"/>
        </a:p>
      </dgm:t>
    </dgm:pt>
    <dgm:pt modelId="{5BF43E94-B926-4AB8-9559-83FA3F2CEF0D}" type="sibTrans" cxnId="{E9D83EA2-6C2E-48DD-A062-041C93BD6470}">
      <dgm:prSet/>
      <dgm:spPr/>
      <dgm:t>
        <a:bodyPr/>
        <a:lstStyle/>
        <a:p>
          <a:endParaRPr lang="en-US"/>
        </a:p>
      </dgm:t>
    </dgm:pt>
    <dgm:pt modelId="{FB64C4B7-3D13-476C-B745-EB81C86AAFBA}" type="pres">
      <dgm:prSet presAssocID="{FE6ABF0D-2CB0-4A30-A8D6-782B93F62A96}" presName="root" presStyleCnt="0">
        <dgm:presLayoutVars>
          <dgm:dir/>
          <dgm:resizeHandles val="exact"/>
        </dgm:presLayoutVars>
      </dgm:prSet>
      <dgm:spPr/>
    </dgm:pt>
    <dgm:pt modelId="{45107D72-6C5C-4D38-B1E3-5D67830BA7C4}" type="pres">
      <dgm:prSet presAssocID="{DB2A2EB9-80DE-4D9C-8D73-79E62B015926}" presName="compNode" presStyleCnt="0"/>
      <dgm:spPr/>
    </dgm:pt>
    <dgm:pt modelId="{7220A1F2-B887-4D1F-A7B9-ABAAD77DC576}" type="pres">
      <dgm:prSet presAssocID="{DB2A2EB9-80DE-4D9C-8D73-79E62B015926}" presName="bgRect" presStyleLbl="bgShp" presStyleIdx="0" presStyleCnt="1"/>
      <dgm:spPr/>
    </dgm:pt>
    <dgm:pt modelId="{FEB7DC61-C839-4168-ACF1-77AC516F04E8}" type="pres">
      <dgm:prSet presAssocID="{DB2A2EB9-80DE-4D9C-8D73-79E62B015926}"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uppo"/>
        </a:ext>
      </dgm:extLst>
    </dgm:pt>
    <dgm:pt modelId="{21507FF5-B3E3-4242-8B21-5BAF04F1C5C5}" type="pres">
      <dgm:prSet presAssocID="{DB2A2EB9-80DE-4D9C-8D73-79E62B015926}" presName="spaceRect" presStyleCnt="0"/>
      <dgm:spPr/>
    </dgm:pt>
    <dgm:pt modelId="{408E4858-B8DC-4878-B88A-0BE54BAC606E}" type="pres">
      <dgm:prSet presAssocID="{DB2A2EB9-80DE-4D9C-8D73-79E62B015926}" presName="parTx" presStyleLbl="revTx" presStyleIdx="0" presStyleCnt="1">
        <dgm:presLayoutVars>
          <dgm:chMax val="0"/>
          <dgm:chPref val="0"/>
        </dgm:presLayoutVars>
      </dgm:prSet>
      <dgm:spPr/>
    </dgm:pt>
  </dgm:ptLst>
  <dgm:cxnLst>
    <dgm:cxn modelId="{7D611E60-3FE7-4235-867F-FC5AF2B0857C}" type="presOf" srcId="{DB2A2EB9-80DE-4D9C-8D73-79E62B015926}" destId="{408E4858-B8DC-4878-B88A-0BE54BAC606E}" srcOrd="0" destOrd="0" presId="urn:microsoft.com/office/officeart/2018/2/layout/IconVerticalSolidList"/>
    <dgm:cxn modelId="{E9D83EA2-6C2E-48DD-A062-041C93BD6470}" srcId="{FE6ABF0D-2CB0-4A30-A8D6-782B93F62A96}" destId="{DB2A2EB9-80DE-4D9C-8D73-79E62B015926}" srcOrd="0" destOrd="0" parTransId="{BACD5001-F498-49AA-BAD5-91B247B2C2D5}" sibTransId="{5BF43E94-B926-4AB8-9559-83FA3F2CEF0D}"/>
    <dgm:cxn modelId="{413342BE-7982-4165-89D2-2C07616CC390}" type="presOf" srcId="{FE6ABF0D-2CB0-4A30-A8D6-782B93F62A96}" destId="{FB64C4B7-3D13-476C-B745-EB81C86AAFBA}" srcOrd="0" destOrd="0" presId="urn:microsoft.com/office/officeart/2018/2/layout/IconVerticalSolidList"/>
    <dgm:cxn modelId="{1F8CEC0E-94FE-418D-8397-8EC4895F2C74}" type="presParOf" srcId="{FB64C4B7-3D13-476C-B745-EB81C86AAFBA}" destId="{45107D72-6C5C-4D38-B1E3-5D67830BA7C4}" srcOrd="0" destOrd="0" presId="urn:microsoft.com/office/officeart/2018/2/layout/IconVerticalSolidList"/>
    <dgm:cxn modelId="{636D36B6-7DB9-416F-9D29-66FD6A52AE2A}" type="presParOf" srcId="{45107D72-6C5C-4D38-B1E3-5D67830BA7C4}" destId="{7220A1F2-B887-4D1F-A7B9-ABAAD77DC576}" srcOrd="0" destOrd="0" presId="urn:microsoft.com/office/officeart/2018/2/layout/IconVerticalSolidList"/>
    <dgm:cxn modelId="{67B1C1AF-ABF8-4E4B-BDA0-DA5294BF3990}" type="presParOf" srcId="{45107D72-6C5C-4D38-B1E3-5D67830BA7C4}" destId="{FEB7DC61-C839-4168-ACF1-77AC516F04E8}" srcOrd="1" destOrd="0" presId="urn:microsoft.com/office/officeart/2018/2/layout/IconVerticalSolidList"/>
    <dgm:cxn modelId="{EFF6BF5D-35EC-4DE2-9AE3-31EAA91F6050}" type="presParOf" srcId="{45107D72-6C5C-4D38-B1E3-5D67830BA7C4}" destId="{21507FF5-B3E3-4242-8B21-5BAF04F1C5C5}" srcOrd="2" destOrd="0" presId="urn:microsoft.com/office/officeart/2018/2/layout/IconVerticalSolidList"/>
    <dgm:cxn modelId="{0567B09C-AE72-4FF3-A16D-AD84A191378C}" type="presParOf" srcId="{45107D72-6C5C-4D38-B1E3-5D67830BA7C4}" destId="{408E4858-B8DC-4878-B88A-0BE54BAC606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0A1F2-B887-4D1F-A7B9-ABAAD77DC576}">
      <dsp:nvSpPr>
        <dsp:cNvPr id="0" name=""/>
        <dsp:cNvSpPr/>
      </dsp:nvSpPr>
      <dsp:spPr>
        <a:xfrm>
          <a:off x="0" y="877745"/>
          <a:ext cx="7661910" cy="9323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7DC61-C839-4168-ACF1-77AC516F04E8}">
      <dsp:nvSpPr>
        <dsp:cNvPr id="0" name=""/>
        <dsp:cNvSpPr/>
      </dsp:nvSpPr>
      <dsp:spPr>
        <a:xfrm>
          <a:off x="282033" y="1087522"/>
          <a:ext cx="512788" cy="5127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E4858-B8DC-4878-B88A-0BE54BAC606E}">
      <dsp:nvSpPr>
        <dsp:cNvPr id="0" name=""/>
        <dsp:cNvSpPr/>
      </dsp:nvSpPr>
      <dsp:spPr>
        <a:xfrm>
          <a:off x="1076855" y="877745"/>
          <a:ext cx="6585054" cy="932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622300">
            <a:lnSpc>
              <a:spcPct val="100000"/>
            </a:lnSpc>
            <a:spcBef>
              <a:spcPct val="0"/>
            </a:spcBef>
            <a:spcAft>
              <a:spcPct val="35000"/>
            </a:spcAft>
            <a:buNone/>
          </a:pPr>
          <a:r>
            <a:rPr lang="it-IT" sz="1400" kern="1200" dirty="0"/>
            <a:t>Nella Società Occidentale è opinione diffusa che il peso corporeo sia una questione di autocontrollo.</a:t>
          </a:r>
        </a:p>
        <a:p>
          <a:pPr marL="0" lvl="0" indent="0" algn="l" defTabSz="622300">
            <a:lnSpc>
              <a:spcPct val="100000"/>
            </a:lnSpc>
            <a:spcBef>
              <a:spcPct val="0"/>
            </a:spcBef>
            <a:spcAft>
              <a:spcPct val="35000"/>
            </a:spcAft>
            <a:buNone/>
          </a:pPr>
          <a:r>
            <a:rPr lang="it-IT" sz="1400" kern="1200" dirty="0" err="1"/>
            <a:t>Crandall</a:t>
          </a:r>
          <a:r>
            <a:rPr lang="it-IT" sz="1400" kern="1200" dirty="0"/>
            <a:t> 1994</a:t>
          </a:r>
        </a:p>
      </dsp:txBody>
      <dsp:txXfrm>
        <a:off x="1076855" y="877745"/>
        <a:ext cx="6585054" cy="9323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D5329-03D2-E445-9AFC-6C8457222000}" type="datetimeFigureOut">
              <a:rPr lang="it-IT" smtClean="0"/>
              <a:t>08/04/24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B5A69-E10D-B241-8C0D-10CED4C6EF3E}" type="slidenum">
              <a:rPr lang="it-IT" smtClean="0"/>
              <a:t>‹N›</a:t>
            </a:fld>
            <a:endParaRPr lang="it-IT"/>
          </a:p>
        </p:txBody>
      </p:sp>
    </p:spTree>
    <p:extLst>
      <p:ext uri="{BB962C8B-B14F-4D97-AF65-F5344CB8AC3E}">
        <p14:creationId xmlns:p14="http://schemas.microsoft.com/office/powerpoint/2010/main" val="182505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r>
              <a:t>Idea del peso sotto controllo della persona … se una persona ha una condizione che si pensa sotto il suo controllo sarà più stigmatizzata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effectLst/>
                <a:latin typeface="AdvPSA88A"/>
              </a:rPr>
              <a:t>Amer-ican</a:t>
            </a:r>
            <a:r>
              <a:rPr lang="it-IT" sz="1800" dirty="0">
                <a:effectLst/>
                <a:latin typeface="AdvPSA88A"/>
              </a:rPr>
              <a:t> Society for </a:t>
            </a:r>
            <a:r>
              <a:rPr lang="it-IT" sz="1800" dirty="0" err="1">
                <a:effectLst/>
                <a:latin typeface="AdvPSA88A"/>
              </a:rPr>
              <a:t>Metabolic</a:t>
            </a:r>
            <a:r>
              <a:rPr lang="it-IT" sz="1800" dirty="0">
                <a:effectLst/>
                <a:latin typeface="AdvPSA88A"/>
              </a:rPr>
              <a:t> and </a:t>
            </a:r>
            <a:r>
              <a:rPr lang="it-IT" sz="1800" dirty="0" err="1">
                <a:effectLst/>
                <a:latin typeface="AdvPSA88A"/>
              </a:rPr>
              <a:t>Bariatric</a:t>
            </a:r>
            <a:r>
              <a:rPr lang="it-IT" sz="1800" dirty="0">
                <a:effectLst/>
                <a:latin typeface="AdvPSA88A"/>
              </a:rPr>
              <a:t> Surgery </a:t>
            </a:r>
            <a:endParaRPr lang="it-IT" dirty="0"/>
          </a:p>
        </p:txBody>
      </p:sp>
      <p:sp>
        <p:nvSpPr>
          <p:cNvPr id="4" name="Segnaposto numero diapositiva 3"/>
          <p:cNvSpPr>
            <a:spLocks noGrp="1"/>
          </p:cNvSpPr>
          <p:nvPr>
            <p:ph type="sldNum" sz="quarter" idx="5"/>
          </p:nvPr>
        </p:nvSpPr>
        <p:spPr/>
        <p:txBody>
          <a:bodyPr/>
          <a:lstStyle/>
          <a:p>
            <a:fld id="{E08B5A69-E10D-B241-8C0D-10CED4C6EF3E}" type="slidenum">
              <a:rPr lang="it-IT" smtClean="0"/>
              <a:t>22</a:t>
            </a:fld>
            <a:endParaRPr lang="it-IT"/>
          </a:p>
        </p:txBody>
      </p:sp>
    </p:spTree>
    <p:extLst>
      <p:ext uri="{BB962C8B-B14F-4D97-AF65-F5344CB8AC3E}">
        <p14:creationId xmlns:p14="http://schemas.microsoft.com/office/powerpoint/2010/main" val="3974570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7B7BD-8319-1D74-A655-7E8CACC1749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F355DC4-DC09-1222-BABC-611855EF4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16E1D90-D6D2-174D-38A4-E6A9842EAAC3}"/>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5" name="Segnaposto piè di pagina 4">
            <a:extLst>
              <a:ext uri="{FF2B5EF4-FFF2-40B4-BE49-F238E27FC236}">
                <a16:creationId xmlns:a16="http://schemas.microsoft.com/office/drawing/2014/main" id="{C6216777-CC08-382B-FAA4-5AB1F0A543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010445-24B2-8F34-B015-D3DF4901DBC8}"/>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80927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2011B5-7C9E-AA18-7F15-003C739D995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4CDF12-3EDC-F461-494C-9FEC997046B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F8314A-9A75-974B-B2C7-169ECFB4D530}"/>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5" name="Segnaposto piè di pagina 4">
            <a:extLst>
              <a:ext uri="{FF2B5EF4-FFF2-40B4-BE49-F238E27FC236}">
                <a16:creationId xmlns:a16="http://schemas.microsoft.com/office/drawing/2014/main" id="{D39A018C-D260-975D-300A-03BB09D4729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DB7C64-E06E-4D9B-8362-4E1CF441B7E7}"/>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3604278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6919C28-F46F-F893-F4CB-A0EF0893906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3284A21-2CEF-0AEB-BD93-FE0AAA102A5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194A1F-4C81-A2CC-BCFA-03EEF37C1C0D}"/>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5" name="Segnaposto piè di pagina 4">
            <a:extLst>
              <a:ext uri="{FF2B5EF4-FFF2-40B4-BE49-F238E27FC236}">
                <a16:creationId xmlns:a16="http://schemas.microsoft.com/office/drawing/2014/main" id="{90128416-09FE-17A3-0A92-2EB596E5CF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71B0B0C-A8E9-4F83-851A-02781C0DAA8D}"/>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389538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ntenuto 2">
    <p:spTree>
      <p:nvGrpSpPr>
        <p:cNvPr id="1" name=""/>
        <p:cNvGrpSpPr/>
        <p:nvPr/>
      </p:nvGrpSpPr>
      <p:grpSpPr>
        <a:xfrm>
          <a:off x="0" y="0"/>
          <a:ext cx="0" cy="0"/>
          <a:chOff x="0" y="0"/>
          <a:chExt cx="0" cy="0"/>
        </a:xfrm>
      </p:grpSpPr>
      <p:sp>
        <p:nvSpPr>
          <p:cNvPr id="5" name="Rectangle 10"/>
          <p:cNvSpPr/>
          <p:nvPr/>
        </p:nvSpPr>
        <p:spPr>
          <a:xfrm>
            <a:off x="10947400" y="282575"/>
            <a:ext cx="855663"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6" name="Rectangle 11"/>
          <p:cNvSpPr/>
          <p:nvPr/>
        </p:nvSpPr>
        <p:spPr>
          <a:xfrm>
            <a:off x="10756900" y="282575"/>
            <a:ext cx="122238"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TextBox 9"/>
          <p:cNvSpPr txBox="1">
            <a:spLocks noChangeArrowheads="1"/>
          </p:cNvSpPr>
          <p:nvPr/>
        </p:nvSpPr>
        <p:spPr bwMode="auto">
          <a:xfrm>
            <a:off x="298450" y="228600"/>
            <a:ext cx="3476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fontAlgn="auto">
              <a:spcBef>
                <a:spcPts val="0"/>
              </a:spcBef>
              <a:spcAft>
                <a:spcPts val="0"/>
              </a:spcAft>
              <a:defRPr/>
            </a:pPr>
            <a:r>
              <a:rPr lang="it-IT" sz="3600" b="1">
                <a:solidFill>
                  <a:srgbClr val="B870B8"/>
                </a:solidFill>
              </a:rPr>
              <a:t>+</a:t>
            </a:r>
          </a:p>
        </p:txBody>
      </p:sp>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8" name="Date Placeholder 4"/>
          <p:cNvSpPr>
            <a:spLocks noGrp="1"/>
          </p:cNvSpPr>
          <p:nvPr>
            <p:ph type="dt" sz="half" idx="10"/>
          </p:nvPr>
        </p:nvSpPr>
        <p:spPr/>
        <p:txBody>
          <a:bodyPr/>
          <a:lstStyle>
            <a:lvl1pPr>
              <a:defRPr smtClean="0"/>
            </a:lvl1pPr>
          </a:lstStyle>
          <a:p>
            <a:pPr>
              <a:defRPr/>
            </a:pPr>
            <a:fld id="{E18614CF-38A1-C245-AE82-0FF13E72649C}" type="datetime1">
              <a:rPr lang="it-IT" smtClean="0"/>
              <a:t>08/04/24</a:t>
            </a:fld>
            <a:endParaRPr lang="it-IT"/>
          </a:p>
        </p:txBody>
      </p:sp>
      <p:sp>
        <p:nvSpPr>
          <p:cNvPr id="9" name="Footer Placeholder 5"/>
          <p:cNvSpPr>
            <a:spLocks noGrp="1"/>
          </p:cNvSpPr>
          <p:nvPr>
            <p:ph type="ftr" sz="quarter" idx="11"/>
          </p:nvPr>
        </p:nvSpPr>
        <p:spPr/>
        <p:txBody>
          <a:bodyPr/>
          <a:lstStyle>
            <a:lvl1pPr>
              <a:defRPr smtClean="0"/>
            </a:lvl1pPr>
          </a:lstStyle>
          <a:p>
            <a:pPr>
              <a:defRPr/>
            </a:pPr>
            <a:r>
              <a:rPr lang="it-IT"/>
              <a:t>Di Pauli,Scuola SIO, Fienze 2019</a:t>
            </a:r>
          </a:p>
        </p:txBody>
      </p:sp>
      <p:sp>
        <p:nvSpPr>
          <p:cNvPr id="10" name="Slide Number Placeholder 6"/>
          <p:cNvSpPr>
            <a:spLocks noGrp="1"/>
          </p:cNvSpPr>
          <p:nvPr>
            <p:ph type="sldNum" sz="quarter" idx="12"/>
          </p:nvPr>
        </p:nvSpPr>
        <p:spPr/>
        <p:txBody>
          <a:bodyPr/>
          <a:lstStyle>
            <a:lvl1pPr>
              <a:defRPr/>
            </a:lvl1pPr>
          </a:lstStyle>
          <a:p>
            <a:pPr>
              <a:defRPr/>
            </a:pPr>
            <a:fld id="{6E8CEF4D-F90F-6645-B6FD-6D958E97C4BB}" type="slidenum">
              <a:rPr lang="it-IT"/>
              <a:pPr>
                <a:defRPr/>
              </a:pPr>
              <a:t>‹N›</a:t>
            </a:fld>
            <a:endParaRPr lang="it-IT"/>
          </a:p>
        </p:txBody>
      </p:sp>
    </p:spTree>
    <p:extLst>
      <p:ext uri="{BB962C8B-B14F-4D97-AF65-F5344CB8AC3E}">
        <p14:creationId xmlns:p14="http://schemas.microsoft.com/office/powerpoint/2010/main" val="1309183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49" y="-647700"/>
            <a:ext cx="13373100" cy="8009467"/>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603251" y="3562350"/>
            <a:ext cx="10985500" cy="2324100"/>
          </a:xfrm>
          <a:prstGeom prst="rect">
            <a:avLst/>
          </a:prstGeom>
        </p:spPr>
        <p:txBody>
          <a:bodyPr anchor="b"/>
          <a:lstStyle>
            <a:lvl1pPr>
              <a:defRPr sz="4350" spc="-87"/>
            </a:lvl1pPr>
          </a:lstStyle>
          <a:p>
            <a:r>
              <a:t>Titolo presentazione</a:t>
            </a:r>
          </a:p>
        </p:txBody>
      </p:sp>
      <p:sp>
        <p:nvSpPr>
          <p:cNvPr id="23" name="Autore e data"/>
          <p:cNvSpPr txBox="1">
            <a:spLocks noGrp="1"/>
          </p:cNvSpPr>
          <p:nvPr>
            <p:ph type="body" sz="quarter" idx="22" hasCustomPrompt="1"/>
          </p:nvPr>
        </p:nvSpPr>
        <p:spPr>
          <a:xfrm>
            <a:off x="603846" y="553069"/>
            <a:ext cx="10984311"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Autore e data</a:t>
            </a:r>
          </a:p>
        </p:txBody>
      </p:sp>
      <p:sp>
        <p:nvSpPr>
          <p:cNvPr id="24" name="Corpo livello uno…"/>
          <p:cNvSpPr txBox="1">
            <a:spLocks noGrp="1"/>
          </p:cNvSpPr>
          <p:nvPr>
            <p:ph type="body" sz="quarter" idx="1" hasCustomPrompt="1"/>
          </p:nvPr>
        </p:nvSpPr>
        <p:spPr>
          <a:xfrm>
            <a:off x="603251" y="5804955"/>
            <a:ext cx="10985500" cy="558476"/>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xfrm>
            <a:off x="11185716" y="6400416"/>
            <a:ext cx="396685" cy="276995"/>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777053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82" name="Numero diapositiva"/>
          <p:cNvSpPr txBox="1">
            <a:spLocks noGrp="1"/>
          </p:cNvSpPr>
          <p:nvPr>
            <p:ph type="sldNum" sz="quarter" idx="2"/>
          </p:nvPr>
        </p:nvSpPr>
        <p:spPr>
          <a:xfrm>
            <a:off x="9997188" y="5556029"/>
            <a:ext cx="386651" cy="248886"/>
          </a:xfrm>
          <a:prstGeom prst="rect">
            <a:avLst/>
          </a:prstGeom>
        </p:spPr>
        <p:txBody>
          <a:bodyPr lIns="34289" tIns="34289" rIns="34289" bIns="34289"/>
          <a:lstStyle>
            <a:lvl1pPr defTabSz="914400"/>
          </a:lstStyle>
          <a:p>
            <a:fld id="{86CB4B4D-7CA3-9044-876B-883B54F8677D}" type="slidenum">
              <a:t>‹N›</a:t>
            </a:fld>
            <a:endParaRPr/>
          </a:p>
        </p:txBody>
      </p:sp>
    </p:spTree>
    <p:extLst>
      <p:ext uri="{BB962C8B-B14F-4D97-AF65-F5344CB8AC3E}">
        <p14:creationId xmlns:p14="http://schemas.microsoft.com/office/powerpoint/2010/main" val="155700715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it-IT" sz="1350" noProof="0" dirty="0"/>
          </a:p>
        </p:txBody>
      </p:sp>
      <p:sp>
        <p:nvSpPr>
          <p:cNvPr id="2" name="Titolo 1"/>
          <p:cNvSpPr>
            <a:spLocks noGrp="1"/>
          </p:cNvSpPr>
          <p:nvPr>
            <p:ph type="title"/>
          </p:nvPr>
        </p:nvSpPr>
        <p:spPr>
          <a:xfrm>
            <a:off x="4984722" y="548355"/>
            <a:ext cx="6054847" cy="634336"/>
          </a:xfrm>
        </p:spPr>
        <p:txBody>
          <a:bodyPr rtlCol="0" anchor="ctr">
            <a:noAutofit/>
          </a:bodyPr>
          <a:lstStyle>
            <a:lvl1pPr>
              <a:lnSpc>
                <a:spcPct val="90000"/>
              </a:lnSpc>
              <a:defRPr sz="27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1800"/>
            </a:lvl1pPr>
            <a:lvl2pPr>
              <a:defRPr sz="1500"/>
            </a:lvl2pPr>
            <a:lvl3pPr>
              <a:defRPr sz="12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5" y="6446840"/>
            <a:ext cx="2584851"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08/04/24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81" y="6446840"/>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69" y="6446840"/>
            <a:ext cx="780011"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2"/>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72586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uto 2">
    <p:spTree>
      <p:nvGrpSpPr>
        <p:cNvPr id="1" name=""/>
        <p:cNvGrpSpPr/>
        <p:nvPr/>
      </p:nvGrpSpPr>
      <p:grpSpPr>
        <a:xfrm>
          <a:off x="0" y="0"/>
          <a:ext cx="0" cy="0"/>
          <a:chOff x="0" y="0"/>
          <a:chExt cx="0" cy="0"/>
        </a:xfrm>
      </p:grpSpPr>
      <p:sp>
        <p:nvSpPr>
          <p:cNvPr id="81" name="Titolo Testo"/>
          <p:cNvSpPr txBox="1">
            <a:spLocks noGrp="1"/>
          </p:cNvSpPr>
          <p:nvPr>
            <p:ph type="title"/>
          </p:nvPr>
        </p:nvSpPr>
        <p:spPr>
          <a:prstGeom prst="rect">
            <a:avLst/>
          </a:prstGeom>
        </p:spPr>
        <p:txBody>
          <a:bodyPr/>
          <a:lstStyle/>
          <a:p>
            <a:r>
              <a:t>Titolo Testo</a:t>
            </a:r>
          </a:p>
        </p:txBody>
      </p:sp>
      <p:sp>
        <p:nvSpPr>
          <p:cNvPr id="82" name="Corpo livello uno…"/>
          <p:cNvSpPr txBox="1">
            <a:spLocks noGrp="1"/>
          </p:cNvSpPr>
          <p:nvPr>
            <p:ph type="body" sz="half" idx="1"/>
          </p:nvPr>
        </p:nvSpPr>
        <p:spPr>
          <a:xfrm>
            <a:off x="664692" y="1985964"/>
            <a:ext cx="4876801" cy="4140201"/>
          </a:xfrm>
          <a:prstGeom prst="rect">
            <a:avLst/>
          </a:prstGeom>
        </p:spPr>
        <p:txBody>
          <a:bodyPr/>
          <a:lstStyle>
            <a:lvl1pPr>
              <a:defRPr sz="1800"/>
            </a:lvl1pPr>
            <a:lvl2pPr marL="457200" indent="-228600">
              <a:defRPr sz="1800"/>
            </a:lvl2pPr>
            <a:lvl3pPr marL="685800" indent="-228600">
              <a:defRPr sz="1800"/>
            </a:lvl3pPr>
            <a:lvl4pPr marL="914400" indent="-228600">
              <a:defRPr sz="1800"/>
            </a:lvl4pPr>
            <a:lvl5pPr marL="1143000" indent="-228600">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8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486490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0CBB1-1F8E-EF60-5A31-5DE21FDE052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5C8753-6D64-768D-8ED9-605739DD053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DEFFBC-AFB5-BE65-4AE0-CD51CC31EFA4}"/>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5" name="Segnaposto piè di pagina 4">
            <a:extLst>
              <a:ext uri="{FF2B5EF4-FFF2-40B4-BE49-F238E27FC236}">
                <a16:creationId xmlns:a16="http://schemas.microsoft.com/office/drawing/2014/main" id="{2227DF1D-F147-83D3-88D4-18A2B48495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65D477-00D0-C8F4-F66D-639E0D641B1A}"/>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76066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3B4567-C7A7-F85A-F6EB-15C38C535A5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615A4F1-E90B-3A6A-66DB-62B5940F33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974ED5F-18EB-C660-971C-F28DC24CBAE4}"/>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5" name="Segnaposto piè di pagina 4">
            <a:extLst>
              <a:ext uri="{FF2B5EF4-FFF2-40B4-BE49-F238E27FC236}">
                <a16:creationId xmlns:a16="http://schemas.microsoft.com/office/drawing/2014/main" id="{4C86BBC5-6A8E-B7CD-B19D-C575FC04CA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AAF7969-1A57-C8CE-7E99-664857BBBA9E}"/>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222928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6C6C7E-CA59-F20F-72F5-9263644EDB9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17C6728-C090-218E-26B2-93CA46A1491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6535C5D-388E-54EB-CE5E-78DEF5A42A6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5683891-DA86-DD7D-60AD-236C5716CBB5}"/>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6" name="Segnaposto piè di pagina 5">
            <a:extLst>
              <a:ext uri="{FF2B5EF4-FFF2-40B4-BE49-F238E27FC236}">
                <a16:creationId xmlns:a16="http://schemas.microsoft.com/office/drawing/2014/main" id="{35760681-78C0-28A5-1B69-26583DD216E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515EF9-A81F-D1C5-3DB4-42F537BE3DA9}"/>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237107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9A4B11-83FD-DD18-7B24-A9A5BF8730E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F3CBDD0-4D0F-D5BA-68AA-F0FE830F8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45D8B75-3449-55ED-C114-9DD37D573EC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974AA05-EAF3-3A8D-A226-7D36E51256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BFC5778-C8F8-15F9-59E9-1D620FB9836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BBC7F28-0232-67BE-7550-E640895AED90}"/>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8" name="Segnaposto piè di pagina 7">
            <a:extLst>
              <a:ext uri="{FF2B5EF4-FFF2-40B4-BE49-F238E27FC236}">
                <a16:creationId xmlns:a16="http://schemas.microsoft.com/office/drawing/2014/main" id="{FFAD30DE-9764-9E30-D291-38C842DE10D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53E5C92-F674-2D73-5528-159465A9754A}"/>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77472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CF2292-FE51-22E6-DB3B-38799B2D97D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756CF9F-9F87-71AC-E3F7-C0D4DBBB5D33}"/>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4" name="Segnaposto piè di pagina 3">
            <a:extLst>
              <a:ext uri="{FF2B5EF4-FFF2-40B4-BE49-F238E27FC236}">
                <a16:creationId xmlns:a16="http://schemas.microsoft.com/office/drawing/2014/main" id="{A6D2E08D-8AB5-B889-3840-FF637D4470E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9E0624A-2769-589D-15C7-2DCD8F50234C}"/>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229897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A717DDC-FA8E-4CE7-BC50-8EF2FB7E8A5E}"/>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3" name="Segnaposto piè di pagina 2">
            <a:extLst>
              <a:ext uri="{FF2B5EF4-FFF2-40B4-BE49-F238E27FC236}">
                <a16:creationId xmlns:a16="http://schemas.microsoft.com/office/drawing/2014/main" id="{B08EF732-24C7-F518-EFB8-76ACC63B109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E9D9DCE-0853-CDBF-98A5-A9771C70F542}"/>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1832708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FF7DA-DD02-A9AE-2C97-C7AEB948BCD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BF0A96-9F00-610A-8F8D-044ED9DD4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3E98F74-B960-8B56-6B86-B906FC98E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8B02E-285E-9E56-73CE-AE42B989F3B6}"/>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6" name="Segnaposto piè di pagina 5">
            <a:extLst>
              <a:ext uri="{FF2B5EF4-FFF2-40B4-BE49-F238E27FC236}">
                <a16:creationId xmlns:a16="http://schemas.microsoft.com/office/drawing/2014/main" id="{F29B4BB2-EB77-8188-2644-07D03ACFC8F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F14A768-E609-B461-BB65-5C921C800401}"/>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720026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C8394-5BB6-0B72-77FB-935A30F47DF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93FE6B9-4BB5-8456-17A7-8DC258905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0C7341B-15CF-4557-4AAE-D3839A57A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3660B49-6CAD-CA50-8EBC-B7AB13E84B60}"/>
              </a:ext>
            </a:extLst>
          </p:cNvPr>
          <p:cNvSpPr>
            <a:spLocks noGrp="1"/>
          </p:cNvSpPr>
          <p:nvPr>
            <p:ph type="dt" sz="half" idx="10"/>
          </p:nvPr>
        </p:nvSpPr>
        <p:spPr/>
        <p:txBody>
          <a:bodyPr/>
          <a:lstStyle/>
          <a:p>
            <a:fld id="{D38D0881-DC2A-4641-89DD-0F4F1E8324A4}" type="datetimeFigureOut">
              <a:rPr lang="it-IT" smtClean="0"/>
              <a:t>08/04/24</a:t>
            </a:fld>
            <a:endParaRPr lang="it-IT"/>
          </a:p>
        </p:txBody>
      </p:sp>
      <p:sp>
        <p:nvSpPr>
          <p:cNvPr id="6" name="Segnaposto piè di pagina 5">
            <a:extLst>
              <a:ext uri="{FF2B5EF4-FFF2-40B4-BE49-F238E27FC236}">
                <a16:creationId xmlns:a16="http://schemas.microsoft.com/office/drawing/2014/main" id="{888C1575-820D-CF3A-BFAA-55D80BAED78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461E14-48BA-763F-6ED9-E1408416FAA2}"/>
              </a:ext>
            </a:extLst>
          </p:cNvPr>
          <p:cNvSpPr>
            <a:spLocks noGrp="1"/>
          </p:cNvSpPr>
          <p:nvPr>
            <p:ph type="sldNum" sz="quarter" idx="12"/>
          </p:nvPr>
        </p:nvSpPr>
        <p:spPr/>
        <p:txBody>
          <a:bodyPr/>
          <a:lstStyle/>
          <a:p>
            <a:fld id="{169DBAA1-9046-704D-9F7A-9E85BAD307C9}" type="slidenum">
              <a:rPr lang="it-IT" smtClean="0"/>
              <a:t>‹N›</a:t>
            </a:fld>
            <a:endParaRPr lang="it-IT"/>
          </a:p>
        </p:txBody>
      </p:sp>
    </p:spTree>
    <p:extLst>
      <p:ext uri="{BB962C8B-B14F-4D97-AF65-F5344CB8AC3E}">
        <p14:creationId xmlns:p14="http://schemas.microsoft.com/office/powerpoint/2010/main" val="82646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B1E17B6-1F8D-1056-AE93-9E10ABF69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4EF85F4-B817-5521-3032-9457E393CB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061426-E794-E90F-4A01-DFAFD097F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8D0881-DC2A-4641-89DD-0F4F1E8324A4}" type="datetimeFigureOut">
              <a:rPr lang="it-IT" smtClean="0"/>
              <a:t>08/04/24</a:t>
            </a:fld>
            <a:endParaRPr lang="it-IT"/>
          </a:p>
        </p:txBody>
      </p:sp>
      <p:sp>
        <p:nvSpPr>
          <p:cNvPr id="5" name="Segnaposto piè di pagina 4">
            <a:extLst>
              <a:ext uri="{FF2B5EF4-FFF2-40B4-BE49-F238E27FC236}">
                <a16:creationId xmlns:a16="http://schemas.microsoft.com/office/drawing/2014/main" id="{2EA5F64D-7CFF-382E-952A-AF417B235B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A8E52CAA-1381-F220-6B08-C1C244A7F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9DBAA1-9046-704D-9F7A-9E85BAD307C9}" type="slidenum">
              <a:rPr lang="it-IT" smtClean="0"/>
              <a:t>‹N›</a:t>
            </a:fld>
            <a:endParaRPr lang="it-IT"/>
          </a:p>
        </p:txBody>
      </p:sp>
    </p:spTree>
    <p:extLst>
      <p:ext uri="{BB962C8B-B14F-4D97-AF65-F5344CB8AC3E}">
        <p14:creationId xmlns:p14="http://schemas.microsoft.com/office/powerpoint/2010/main" val="425947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Video 23" descr="Persona in una pista da corsa">
            <a:extLst>
              <a:ext uri="{FF2B5EF4-FFF2-40B4-BE49-F238E27FC236}">
                <a16:creationId xmlns:a16="http://schemas.microsoft.com/office/drawing/2014/main" id="{1F0FFEA6-FA49-B07D-226D-84704EDCF3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3" y="-31"/>
            <a:ext cx="12191977" cy="6858022"/>
          </a:xfrm>
          <a:prstGeom prst="rect">
            <a:avLst/>
          </a:prstGeom>
        </p:spPr>
      </p:pic>
      <p:sp>
        <p:nvSpPr>
          <p:cNvPr id="30" name="Rectangle 2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AD71AF3-316A-8C9A-A7DD-2475012EA867}"/>
              </a:ext>
            </a:extLst>
          </p:cNvPr>
          <p:cNvSpPr>
            <a:spLocks noGrp="1"/>
          </p:cNvSpPr>
          <p:nvPr>
            <p:ph type="ctrTitle"/>
          </p:nvPr>
        </p:nvSpPr>
        <p:spPr>
          <a:xfrm>
            <a:off x="643466" y="643467"/>
            <a:ext cx="5452529" cy="3569242"/>
          </a:xfrm>
        </p:spPr>
        <p:txBody>
          <a:bodyPr anchor="t">
            <a:normAutofit/>
          </a:bodyPr>
          <a:lstStyle/>
          <a:p>
            <a:pPr algn="l"/>
            <a:r>
              <a:rPr lang="it-IT" sz="5200">
                <a:solidFill>
                  <a:srgbClr val="FFFFFF"/>
                </a:solidFill>
              </a:rPr>
              <a:t>Stigma come ostacolo alla gestione del peso</a:t>
            </a:r>
          </a:p>
        </p:txBody>
      </p:sp>
      <p:sp>
        <p:nvSpPr>
          <p:cNvPr id="3" name="Sottotitolo 2">
            <a:extLst>
              <a:ext uri="{FF2B5EF4-FFF2-40B4-BE49-F238E27FC236}">
                <a16:creationId xmlns:a16="http://schemas.microsoft.com/office/drawing/2014/main" id="{64EDD1D7-019D-B74F-9215-1C772EAB0744}"/>
              </a:ext>
            </a:extLst>
          </p:cNvPr>
          <p:cNvSpPr>
            <a:spLocks noGrp="1"/>
          </p:cNvSpPr>
          <p:nvPr>
            <p:ph type="subTitle" idx="1"/>
          </p:nvPr>
        </p:nvSpPr>
        <p:spPr>
          <a:xfrm>
            <a:off x="643466" y="4551037"/>
            <a:ext cx="5449479" cy="806776"/>
          </a:xfrm>
        </p:spPr>
        <p:txBody>
          <a:bodyPr anchor="b">
            <a:normAutofit fontScale="92500" lnSpcReduction="10000"/>
          </a:bodyPr>
          <a:lstStyle/>
          <a:p>
            <a:pPr algn="l"/>
            <a:r>
              <a:rPr lang="it-IT" b="1" dirty="0">
                <a:solidFill>
                  <a:srgbClr val="FFFFFF"/>
                </a:solidFill>
              </a:rPr>
              <a:t>Daniele Di Pauli, Psicoterapeuta</a:t>
            </a:r>
          </a:p>
          <a:p>
            <a:pPr algn="l"/>
            <a:r>
              <a:rPr lang="it-IT">
                <a:solidFill>
                  <a:srgbClr val="FFFFFF"/>
                </a:solidFill>
              </a:rPr>
              <a:t>Accademia SICOB 2024</a:t>
            </a:r>
            <a:endParaRPr lang="it-IT" dirty="0">
              <a:solidFill>
                <a:srgbClr val="FFFFFF"/>
              </a:solidFill>
            </a:endParaRPr>
          </a:p>
        </p:txBody>
      </p:sp>
      <p:sp>
        <p:nvSpPr>
          <p:cNvPr id="32" name="Rectangle 3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42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mute="1">
                <p:cTn id="12" repeatCount="indefinite" fill="hold" display="0">
                  <p:stCondLst>
                    <p:cond delay="indefinite"/>
                  </p:stCondLst>
                </p:cTn>
                <p:tgtEl>
                  <p:spTgt spid="2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Titolo 1"/>
          <p:cNvSpPr txBox="1">
            <a:spLocks noGrp="1"/>
          </p:cNvSpPr>
          <p:nvPr>
            <p:ph type="ctrTitle" idx="4294967295"/>
          </p:nvPr>
        </p:nvSpPr>
        <p:spPr>
          <a:xfrm>
            <a:off x="2004060" y="5576888"/>
            <a:ext cx="8183880" cy="640081"/>
          </a:xfrm>
        </p:spPr>
        <p:txBody>
          <a:bodyPr vert="horz" lIns="91440" tIns="45720" rIns="91440" bIns="45720" rtlCol="0" anchor="ctr">
            <a:normAutofit/>
          </a:bodyPr>
          <a:lstStyle/>
          <a:p>
            <a:pPr algn="ctr"/>
            <a:r>
              <a:rPr lang="en-US" sz="2800" b="1" dirty="0"/>
              <a:t>Se non </a:t>
            </a:r>
            <a:r>
              <a:rPr lang="en-US" sz="2800" b="1" dirty="0" err="1"/>
              <a:t>riesci</a:t>
            </a:r>
            <a:r>
              <a:rPr lang="en-US" sz="2800" b="1" dirty="0"/>
              <a:t> </a:t>
            </a:r>
            <a:r>
              <a:rPr lang="en-US" sz="2800" b="1" dirty="0" err="1"/>
              <a:t>è</a:t>
            </a:r>
            <a:r>
              <a:rPr lang="en-US" sz="2800" b="1" dirty="0"/>
              <a:t> un </a:t>
            </a:r>
            <a:r>
              <a:rPr lang="en-US" sz="2800" b="1" dirty="0" err="1"/>
              <a:t>fallimento</a:t>
            </a:r>
            <a:r>
              <a:rPr lang="en-US" sz="2800" b="1" dirty="0"/>
              <a:t> </a:t>
            </a:r>
            <a:r>
              <a:rPr lang="en-US" sz="2800" b="1" dirty="0" err="1"/>
              <a:t>personale</a:t>
            </a:r>
            <a:endParaRPr lang="en-US" sz="2800" b="1" dirty="0"/>
          </a:p>
        </p:txBody>
      </p:sp>
      <p:pic>
        <p:nvPicPr>
          <p:cNvPr id="2" name="Immagine 1" descr="Immagine che contiene persona, bianco, nero, cappello&#10;&#10;Descrizione generata automaticamente">
            <a:extLst>
              <a:ext uri="{FF2B5EF4-FFF2-40B4-BE49-F238E27FC236}">
                <a16:creationId xmlns:a16="http://schemas.microsoft.com/office/drawing/2014/main" id="{65354CE0-919B-9777-BE8E-DF1A72EEA020}"/>
              </a:ext>
            </a:extLst>
          </p:cNvPr>
          <p:cNvPicPr>
            <a:picLocks noChangeAspect="1"/>
          </p:cNvPicPr>
          <p:nvPr/>
        </p:nvPicPr>
        <p:blipFill rotWithShape="1">
          <a:blip r:embed="rId2"/>
          <a:srcRect l="2200" r="2203" b="1"/>
          <a:stretch/>
        </p:blipFill>
        <p:spPr>
          <a:xfrm>
            <a:off x="2004060" y="640081"/>
            <a:ext cx="8183880" cy="4836795"/>
          </a:xfrm>
          <a:prstGeom prst="rect">
            <a:avLst/>
          </a:prstGeom>
          <a:noFill/>
          <a:ln w="19050">
            <a:solidFill>
              <a:schemeClr val="tx1"/>
            </a:solidFill>
            <a:miter lim="800000"/>
          </a:ln>
        </p:spPr>
      </p:pic>
      <p:sp>
        <p:nvSpPr>
          <p:cNvPr id="4" name="Segnaposto data 3">
            <a:extLst>
              <a:ext uri="{FF2B5EF4-FFF2-40B4-BE49-F238E27FC236}">
                <a16:creationId xmlns:a16="http://schemas.microsoft.com/office/drawing/2014/main" id="{B4357275-5947-3190-16E1-E7D6EA037F1E}"/>
              </a:ext>
            </a:extLst>
          </p:cNvPr>
          <p:cNvSpPr>
            <a:spLocks noGrp="1"/>
          </p:cNvSpPr>
          <p:nvPr>
            <p:ph type="dt" sz="half" idx="10"/>
          </p:nvPr>
        </p:nvSpPr>
        <p:spPr/>
        <p:txBody>
          <a:bodyPr/>
          <a:lstStyle/>
          <a:p>
            <a:endParaRPr lang="it-IT"/>
          </a:p>
        </p:txBody>
      </p:sp>
      <p:sp>
        <p:nvSpPr>
          <p:cNvPr id="5" name="Segnaposto numero diapositiva 4">
            <a:extLst>
              <a:ext uri="{FF2B5EF4-FFF2-40B4-BE49-F238E27FC236}">
                <a16:creationId xmlns:a16="http://schemas.microsoft.com/office/drawing/2014/main" id="{F88C0D84-75C0-888B-D1BD-490506D4F3C8}"/>
              </a:ext>
            </a:extLst>
          </p:cNvPr>
          <p:cNvSpPr>
            <a:spLocks noGrp="1"/>
          </p:cNvSpPr>
          <p:nvPr>
            <p:ph type="sldNum" sz="quarter" idx="12"/>
          </p:nvPr>
        </p:nvSpPr>
        <p:spPr/>
        <p:txBody>
          <a:bodyPr/>
          <a:lstStyle/>
          <a:p>
            <a:fld id="{86CB4B4D-7CA3-9044-876B-883B54F8677D}" type="slidenum">
              <a:rPr lang="it-IT" smtClean="0"/>
              <a:t>10</a:t>
            </a:fld>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0A244AA-0CA0-4C3E-9031-DD26FF962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2FF7197E-5B99-497E-81F4-BCD80DF6DB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235654B9-9CB3-5B8E-5A15-6D722640EF18}"/>
              </a:ext>
            </a:extLst>
          </p:cNvPr>
          <p:cNvPicPr>
            <a:picLocks noChangeAspect="1"/>
          </p:cNvPicPr>
          <p:nvPr/>
        </p:nvPicPr>
        <p:blipFill rotWithShape="1">
          <a:blip r:embed="rId2">
            <a:duotone>
              <a:prstClr val="black"/>
              <a:prstClr val="white"/>
            </a:duotone>
          </a:blip>
          <a:srcRect l="1452"/>
          <a:stretch/>
        </p:blipFill>
        <p:spPr>
          <a:xfrm>
            <a:off x="-57832" y="-246029"/>
            <a:ext cx="12249832" cy="7104029"/>
          </a:xfrm>
          <a:prstGeom prst="rect">
            <a:avLst/>
          </a:prstGeom>
        </p:spPr>
      </p:pic>
      <p:cxnSp>
        <p:nvCxnSpPr>
          <p:cNvPr id="37" name="Straight Connector 36">
            <a:extLst>
              <a:ext uri="{FF2B5EF4-FFF2-40B4-BE49-F238E27FC236}">
                <a16:creationId xmlns:a16="http://schemas.microsoft.com/office/drawing/2014/main" id="{D1EF1E14-75A3-4DC6-BC65-D45BC2218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4A68079-DE1F-4253-ADBC-1819EE120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40" name="Straight Connector 39">
              <a:extLst>
                <a:ext uri="{FF2B5EF4-FFF2-40B4-BE49-F238E27FC236}">
                  <a16:creationId xmlns:a16="http://schemas.microsoft.com/office/drawing/2014/main" id="{75FEEBB8-6FCC-4942-B05F-13240D50B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D6E2D45-410E-42D7-B3E1-CABC98D945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557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egnaposto piè di pagina 1"/>
          <p:cNvSpPr txBox="1"/>
          <p:nvPr/>
        </p:nvSpPr>
        <p:spPr>
          <a:xfrm rot="5400000">
            <a:off x="198119" y="2002535"/>
            <a:ext cx="2994662" cy="36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defTabSz="914400">
              <a:spcBef>
                <a:spcPts val="600"/>
              </a:spcBef>
              <a:defRPr sz="1000">
                <a:solidFill>
                  <a:srgbClr val="FFFFFF"/>
                </a:solidFill>
              </a:defRPr>
            </a:lvl1pPr>
          </a:lstStyle>
          <a:p>
            <a:r>
              <a:t>Diagnosi e Trattamento dei DCA e OB Pisa 2021</a:t>
            </a:r>
          </a:p>
        </p:txBody>
      </p:sp>
      <p:sp>
        <p:nvSpPr>
          <p:cNvPr id="351" name="Rectangle 70"/>
          <p:cNvSpPr/>
          <p:nvPr/>
        </p:nvSpPr>
        <p:spPr>
          <a:xfrm>
            <a:off x="1524000" y="356259"/>
            <a:ext cx="10668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352" name="Rectangle 72"/>
          <p:cNvSpPr/>
          <p:nvPr/>
        </p:nvSpPr>
        <p:spPr>
          <a:xfrm rot="5400000" flipH="1">
            <a:off x="-398634" y="1922631"/>
            <a:ext cx="6875821" cy="3030560"/>
          </a:xfrm>
          <a:prstGeom prst="rect">
            <a:avLst/>
          </a:prstGeom>
          <a:gradFill>
            <a:gsLst>
              <a:gs pos="0">
                <a:srgbClr val="000000"/>
              </a:gs>
              <a:gs pos="100000">
                <a:srgbClr val="376092"/>
              </a:gs>
            </a:gsLst>
            <a:lin ang="18600000"/>
          </a:gradFill>
          <a:ln w="12700">
            <a:miter lim="400000"/>
          </a:ln>
        </p:spPr>
        <p:txBody>
          <a:bodyPr lIns="45718" tIns="45718" rIns="45718" bIns="45718" anchor="ctr"/>
          <a:lstStyle/>
          <a:p>
            <a:pPr algn="ctr">
              <a:defRPr>
                <a:solidFill>
                  <a:srgbClr val="FFFFFF"/>
                </a:solidFill>
              </a:defRPr>
            </a:pPr>
            <a:endParaRPr/>
          </a:p>
        </p:txBody>
      </p:sp>
      <p:sp>
        <p:nvSpPr>
          <p:cNvPr id="353" name="Rectangle 74"/>
          <p:cNvSpPr/>
          <p:nvPr/>
        </p:nvSpPr>
        <p:spPr>
          <a:xfrm rot="16200000">
            <a:off x="860679" y="3165297"/>
            <a:ext cx="4355595" cy="3028955"/>
          </a:xfrm>
          <a:prstGeom prst="rect">
            <a:avLst/>
          </a:prstGeom>
          <a:gradFill>
            <a:gsLst>
              <a:gs pos="0">
                <a:schemeClr val="accent1">
                  <a:alpha val="50000"/>
                </a:schemeClr>
              </a:gs>
              <a:gs pos="100000">
                <a:srgbClr val="254061">
                  <a:alpha val="0"/>
                </a:srgbClr>
              </a:gs>
            </a:gsLst>
            <a:lin ang="11400000"/>
          </a:gradFill>
          <a:ln w="12700">
            <a:miter lim="400000"/>
          </a:ln>
        </p:spPr>
        <p:txBody>
          <a:bodyPr lIns="45718" tIns="45718" rIns="45718" bIns="45718" anchor="ctr"/>
          <a:lstStyle/>
          <a:p>
            <a:pPr algn="ctr">
              <a:defRPr>
                <a:solidFill>
                  <a:srgbClr val="FFFFFF"/>
                </a:solidFill>
              </a:defRPr>
            </a:pPr>
            <a:endParaRPr/>
          </a:p>
        </p:txBody>
      </p:sp>
      <p:sp>
        <p:nvSpPr>
          <p:cNvPr id="354" name="Rectangle 76"/>
          <p:cNvSpPr/>
          <p:nvPr/>
        </p:nvSpPr>
        <p:spPr>
          <a:xfrm rot="16200000" flipH="1">
            <a:off x="-390309" y="1914310"/>
            <a:ext cx="6857573" cy="3028955"/>
          </a:xfrm>
          <a:prstGeom prst="rect">
            <a:avLst/>
          </a:prstGeom>
          <a:gradFill>
            <a:gsLst>
              <a:gs pos="0">
                <a:srgbClr val="000000">
                  <a:alpha val="58999"/>
                </a:srgbClr>
              </a:gs>
              <a:gs pos="69000">
                <a:schemeClr val="accent1">
                  <a:alpha val="0"/>
                </a:schemeClr>
              </a:gs>
            </a:gsLst>
            <a:lin ang="13200000"/>
          </a:gradFill>
          <a:ln w="12700">
            <a:miter lim="400000"/>
          </a:ln>
        </p:spPr>
        <p:txBody>
          <a:bodyPr lIns="45718" tIns="45718" rIns="45718" bIns="45718" anchor="ctr"/>
          <a:lstStyle/>
          <a:p>
            <a:pPr algn="ctr">
              <a:defRPr>
                <a:solidFill>
                  <a:srgbClr val="FFFFFF"/>
                </a:solidFill>
              </a:defRPr>
            </a:pPr>
            <a:endParaRPr/>
          </a:p>
        </p:txBody>
      </p:sp>
      <p:sp>
        <p:nvSpPr>
          <p:cNvPr id="356" name="Titolo 1"/>
          <p:cNvSpPr txBox="1">
            <a:spLocks noGrp="1"/>
          </p:cNvSpPr>
          <p:nvPr>
            <p:ph type="title"/>
          </p:nvPr>
        </p:nvSpPr>
        <p:spPr>
          <a:xfrm>
            <a:off x="1642754" y="1298714"/>
            <a:ext cx="2910201" cy="4610829"/>
          </a:xfrm>
          <a:prstGeom prst="rect">
            <a:avLst/>
          </a:prstGeom>
        </p:spPr>
        <p:txBody>
          <a:bodyPr anchor="t"/>
          <a:lstStyle/>
          <a:p>
            <a:pPr>
              <a:defRPr sz="1900" b="1">
                <a:solidFill>
                  <a:srgbClr val="FFFFFF"/>
                </a:solidFill>
              </a:defRPr>
            </a:pPr>
            <a:br>
              <a:rPr lang="it-IT" dirty="0"/>
            </a:br>
            <a:br>
              <a:rPr lang="it-IT" dirty="0"/>
            </a:br>
            <a:br>
              <a:rPr lang="it-IT" dirty="0"/>
            </a:br>
            <a:br>
              <a:rPr lang="it-IT" dirty="0"/>
            </a:br>
            <a:br>
              <a:rPr lang="it-IT" dirty="0"/>
            </a:br>
            <a:r>
              <a:rPr dirty="0"/>
              <a:t>Changes in weight bias following weight loss: the impact of weight-loss method. </a:t>
            </a:r>
            <a:br>
              <a:rPr dirty="0"/>
            </a:br>
            <a:br>
              <a:rPr dirty="0"/>
            </a:br>
            <a:r>
              <a:rPr sz="900" dirty="0" err="1"/>
              <a:t>Fardouly</a:t>
            </a:r>
            <a:r>
              <a:rPr sz="900" dirty="0"/>
              <a:t> J, &amp;</a:t>
            </a:r>
            <a:r>
              <a:rPr lang="it-IT" sz="900" dirty="0"/>
              <a:t> </a:t>
            </a:r>
            <a:r>
              <a:rPr sz="900" dirty="0" err="1"/>
              <a:t>Vartanian</a:t>
            </a:r>
            <a:r>
              <a:rPr sz="900" dirty="0"/>
              <a:t> LR 2011</a:t>
            </a:r>
            <a:br>
              <a:rPr lang="it-IT" sz="1000" dirty="0"/>
            </a:br>
            <a:br>
              <a:rPr lang="it-IT" sz="1000" dirty="0"/>
            </a:br>
            <a:br>
              <a:rPr lang="it-IT" sz="1000" dirty="0"/>
            </a:br>
            <a:endParaRPr sz="1000" dirty="0"/>
          </a:p>
        </p:txBody>
      </p:sp>
      <p:pic>
        <p:nvPicPr>
          <p:cNvPr id="3" name="Immagine 2">
            <a:extLst>
              <a:ext uri="{FF2B5EF4-FFF2-40B4-BE49-F238E27FC236}">
                <a16:creationId xmlns:a16="http://schemas.microsoft.com/office/drawing/2014/main" id="{7CC4F548-8E0A-4C4C-965F-FCD68A67DA4A}"/>
              </a:ext>
            </a:extLst>
          </p:cNvPr>
          <p:cNvPicPr>
            <a:picLocks noChangeAspect="1"/>
          </p:cNvPicPr>
          <p:nvPr/>
        </p:nvPicPr>
        <p:blipFill>
          <a:blip r:embed="rId2"/>
          <a:stretch>
            <a:fillRect/>
          </a:stretch>
        </p:blipFill>
        <p:spPr>
          <a:xfrm>
            <a:off x="6307967" y="60402"/>
            <a:ext cx="5996292" cy="68579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leone.jpg" descr="sleone.jpg">
            <a:extLst>
              <a:ext uri="{FF2B5EF4-FFF2-40B4-BE49-F238E27FC236}">
                <a16:creationId xmlns:a16="http://schemas.microsoft.com/office/drawing/2014/main" id="{930E049F-A1F3-304D-5CEB-C8918BD5E443}"/>
              </a:ext>
            </a:extLst>
          </p:cNvPr>
          <p:cNvPicPr>
            <a:picLocks noChangeAspect="1"/>
          </p:cNvPicPr>
          <p:nvPr/>
        </p:nvPicPr>
        <p:blipFill>
          <a:blip r:embed="rId2">
            <a:alphaModFix amt="54116"/>
          </a:blip>
          <a:stretch>
            <a:fillRect/>
          </a:stretch>
        </p:blipFill>
        <p:spPr>
          <a:xfrm>
            <a:off x="-125506" y="0"/>
            <a:ext cx="12317506" cy="6858000"/>
          </a:xfrm>
          <a:prstGeom prst="rect">
            <a:avLst/>
          </a:prstGeom>
          <a:ln w="12700">
            <a:miter lim="400000"/>
          </a:ln>
        </p:spPr>
      </p:pic>
      <p:cxnSp>
        <p:nvCxnSpPr>
          <p:cNvPr id="3" name="Connettore 2 2">
            <a:extLst>
              <a:ext uri="{FF2B5EF4-FFF2-40B4-BE49-F238E27FC236}">
                <a16:creationId xmlns:a16="http://schemas.microsoft.com/office/drawing/2014/main" id="{7DD2A2E0-E336-67C4-521E-D04D95CAB06A}"/>
              </a:ext>
            </a:extLst>
          </p:cNvPr>
          <p:cNvCxnSpPr/>
          <p:nvPr/>
        </p:nvCxnSpPr>
        <p:spPr>
          <a:xfrm flipV="1">
            <a:off x="3108960" y="1969477"/>
            <a:ext cx="1871003" cy="18288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 name="Connettore 2 4">
            <a:extLst>
              <a:ext uri="{FF2B5EF4-FFF2-40B4-BE49-F238E27FC236}">
                <a16:creationId xmlns:a16="http://schemas.microsoft.com/office/drawing/2014/main" id="{DFEF0923-00CB-DE90-0F66-3E6D61299D98}"/>
              </a:ext>
            </a:extLst>
          </p:cNvPr>
          <p:cNvCxnSpPr>
            <a:cxnSpLocks/>
          </p:cNvCxnSpPr>
          <p:nvPr/>
        </p:nvCxnSpPr>
        <p:spPr>
          <a:xfrm>
            <a:off x="3890682" y="4382775"/>
            <a:ext cx="3765177"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Connettore 2 6">
            <a:extLst>
              <a:ext uri="{FF2B5EF4-FFF2-40B4-BE49-F238E27FC236}">
                <a16:creationId xmlns:a16="http://schemas.microsoft.com/office/drawing/2014/main" id="{3CC8CD5D-1324-7B80-F32F-726470AF07AF}"/>
              </a:ext>
            </a:extLst>
          </p:cNvPr>
          <p:cNvCxnSpPr/>
          <p:nvPr/>
        </p:nvCxnSpPr>
        <p:spPr>
          <a:xfrm>
            <a:off x="6822831" y="1871003"/>
            <a:ext cx="1885071" cy="20398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7BF0717A-E173-8297-57E5-51B388507517}"/>
              </a:ext>
            </a:extLst>
          </p:cNvPr>
          <p:cNvSpPr txBox="1"/>
          <p:nvPr/>
        </p:nvSpPr>
        <p:spPr>
          <a:xfrm>
            <a:off x="5302140" y="1341424"/>
            <a:ext cx="1842867" cy="369332"/>
          </a:xfrm>
          <a:prstGeom prst="rect">
            <a:avLst/>
          </a:prstGeom>
          <a:noFill/>
        </p:spPr>
        <p:txBody>
          <a:bodyPr wrap="square" rtlCol="0">
            <a:spAutoFit/>
          </a:bodyPr>
          <a:lstStyle/>
          <a:p>
            <a:r>
              <a:rPr lang="it-IT" b="1" dirty="0"/>
              <a:t>Obesità</a:t>
            </a:r>
          </a:p>
        </p:txBody>
      </p:sp>
      <p:sp>
        <p:nvSpPr>
          <p:cNvPr id="9" name="CasellaDiTesto 8">
            <a:extLst>
              <a:ext uri="{FF2B5EF4-FFF2-40B4-BE49-F238E27FC236}">
                <a16:creationId xmlns:a16="http://schemas.microsoft.com/office/drawing/2014/main" id="{BF9AEEF5-A1D7-3009-6510-E8CE4BC1D37E}"/>
              </a:ext>
            </a:extLst>
          </p:cNvPr>
          <p:cNvSpPr txBox="1"/>
          <p:nvPr/>
        </p:nvSpPr>
        <p:spPr>
          <a:xfrm>
            <a:off x="2658794" y="4192172"/>
            <a:ext cx="1463040" cy="369332"/>
          </a:xfrm>
          <a:prstGeom prst="rect">
            <a:avLst/>
          </a:prstGeom>
          <a:noFill/>
        </p:spPr>
        <p:txBody>
          <a:bodyPr wrap="square" rtlCol="0">
            <a:spAutoFit/>
          </a:bodyPr>
          <a:lstStyle/>
          <a:p>
            <a:r>
              <a:rPr lang="it-IT" b="1" dirty="0"/>
              <a:t>Stigma</a:t>
            </a:r>
          </a:p>
        </p:txBody>
      </p:sp>
      <p:sp>
        <p:nvSpPr>
          <p:cNvPr id="10" name="CasellaDiTesto 9">
            <a:extLst>
              <a:ext uri="{FF2B5EF4-FFF2-40B4-BE49-F238E27FC236}">
                <a16:creationId xmlns:a16="http://schemas.microsoft.com/office/drawing/2014/main" id="{F85A438C-1FE0-826A-6872-4EC18C9A0539}"/>
              </a:ext>
            </a:extLst>
          </p:cNvPr>
          <p:cNvSpPr txBox="1"/>
          <p:nvPr/>
        </p:nvSpPr>
        <p:spPr>
          <a:xfrm>
            <a:off x="7948246" y="4203485"/>
            <a:ext cx="1463040" cy="369332"/>
          </a:xfrm>
          <a:prstGeom prst="rect">
            <a:avLst/>
          </a:prstGeom>
          <a:noFill/>
        </p:spPr>
        <p:txBody>
          <a:bodyPr wrap="square" rtlCol="0">
            <a:spAutoFit/>
          </a:bodyPr>
          <a:lstStyle/>
          <a:p>
            <a:r>
              <a:rPr lang="it-IT" b="1" dirty="0"/>
              <a:t>Chirurgia </a:t>
            </a:r>
          </a:p>
        </p:txBody>
      </p:sp>
      <p:sp>
        <p:nvSpPr>
          <p:cNvPr id="15" name="CasellaDiTesto 14">
            <a:extLst>
              <a:ext uri="{FF2B5EF4-FFF2-40B4-BE49-F238E27FC236}">
                <a16:creationId xmlns:a16="http://schemas.microsoft.com/office/drawing/2014/main" id="{D15BA96F-6365-F9F1-E46E-661ECB72E312}"/>
              </a:ext>
            </a:extLst>
          </p:cNvPr>
          <p:cNvSpPr txBox="1"/>
          <p:nvPr/>
        </p:nvSpPr>
        <p:spPr>
          <a:xfrm>
            <a:off x="1936376" y="286873"/>
            <a:ext cx="8319248" cy="461665"/>
          </a:xfrm>
          <a:prstGeom prst="rect">
            <a:avLst/>
          </a:prstGeom>
          <a:noFill/>
        </p:spPr>
        <p:txBody>
          <a:bodyPr wrap="square" rtlCol="0">
            <a:spAutoFit/>
          </a:bodyPr>
          <a:lstStyle/>
          <a:p>
            <a:r>
              <a:rPr lang="it-IT" sz="2400" b="1" dirty="0"/>
              <a:t>Stigma verso la chirurgia </a:t>
            </a:r>
            <a:r>
              <a:rPr lang="it-IT" sz="2400" b="1" dirty="0" err="1"/>
              <a:t>bariatrica</a:t>
            </a:r>
            <a:r>
              <a:rPr lang="it-IT" sz="2400" b="1" dirty="0"/>
              <a:t> (Tra due fuochi) </a:t>
            </a:r>
            <a:r>
              <a:rPr lang="it-IT" sz="1600" b="1" dirty="0" err="1"/>
              <a:t>D.Di</a:t>
            </a:r>
            <a:r>
              <a:rPr lang="it-IT" sz="1600" b="1" dirty="0"/>
              <a:t> Pauli</a:t>
            </a:r>
            <a:r>
              <a:rPr lang="it-IT" sz="2400" b="1" dirty="0"/>
              <a:t> </a:t>
            </a:r>
          </a:p>
        </p:txBody>
      </p:sp>
    </p:spTree>
    <p:extLst>
      <p:ext uri="{BB962C8B-B14F-4D97-AF65-F5344CB8AC3E}">
        <p14:creationId xmlns:p14="http://schemas.microsoft.com/office/powerpoint/2010/main" val="22446458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vestiti, Viso umano, persona, uomo&#10;&#10;Descrizione generata automaticamente">
            <a:extLst>
              <a:ext uri="{FF2B5EF4-FFF2-40B4-BE49-F238E27FC236}">
                <a16:creationId xmlns:a16="http://schemas.microsoft.com/office/drawing/2014/main" id="{CF1C2D2A-DB60-A863-2F81-48016B7874A5}"/>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olo 2">
            <a:extLst>
              <a:ext uri="{FF2B5EF4-FFF2-40B4-BE49-F238E27FC236}">
                <a16:creationId xmlns:a16="http://schemas.microsoft.com/office/drawing/2014/main" id="{0679BCD9-F86F-3A18-7540-8FFC595655BF}"/>
              </a:ext>
            </a:extLst>
          </p:cNvPr>
          <p:cNvSpPr>
            <a:spLocks noGrp="1"/>
          </p:cNvSpPr>
          <p:nvPr>
            <p:ph type="title"/>
          </p:nvPr>
        </p:nvSpPr>
        <p:spPr>
          <a:xfrm>
            <a:off x="7531610" y="365125"/>
            <a:ext cx="3822189" cy="1899912"/>
          </a:xfrm>
        </p:spPr>
        <p:txBody>
          <a:bodyPr>
            <a:normAutofit/>
          </a:bodyPr>
          <a:lstStyle/>
          <a:p>
            <a:r>
              <a:rPr lang="it-IT" sz="4000"/>
              <a:t>Pregiudizi comuni verso la chirurgia </a:t>
            </a:r>
          </a:p>
        </p:txBody>
      </p:sp>
      <p:sp>
        <p:nvSpPr>
          <p:cNvPr id="4" name="Segnaposto contenuto 3">
            <a:extLst>
              <a:ext uri="{FF2B5EF4-FFF2-40B4-BE49-F238E27FC236}">
                <a16:creationId xmlns:a16="http://schemas.microsoft.com/office/drawing/2014/main" id="{FDFC9D18-ABFF-3B57-4978-7D3D04D6AA2E}"/>
              </a:ext>
            </a:extLst>
          </p:cNvPr>
          <p:cNvSpPr>
            <a:spLocks noGrp="1"/>
          </p:cNvSpPr>
          <p:nvPr>
            <p:ph idx="1"/>
          </p:nvPr>
        </p:nvSpPr>
        <p:spPr>
          <a:xfrm>
            <a:off x="7531610" y="2434201"/>
            <a:ext cx="3822189" cy="3742762"/>
          </a:xfrm>
        </p:spPr>
        <p:txBody>
          <a:bodyPr>
            <a:normAutofit/>
          </a:bodyPr>
          <a:lstStyle/>
          <a:p>
            <a:r>
              <a:rPr lang="it-IT" sz="2000"/>
              <a:t>Scorciatoia</a:t>
            </a:r>
          </a:p>
          <a:p>
            <a:r>
              <a:rPr lang="it-IT" sz="2000"/>
              <a:t>Barare</a:t>
            </a:r>
          </a:p>
          <a:p>
            <a:r>
              <a:rPr lang="it-IT" sz="2000"/>
              <a:t>Il modo più semplice per perdere peso</a:t>
            </a:r>
          </a:p>
          <a:p>
            <a:r>
              <a:rPr lang="it-IT" sz="2000"/>
              <a:t>Modo di perdere peso senza sforzo </a:t>
            </a:r>
          </a:p>
          <a:p>
            <a:r>
              <a:rPr lang="it-IT" sz="2000"/>
              <a:t>Ultima spiaggia </a:t>
            </a:r>
          </a:p>
          <a:p>
            <a:r>
              <a:rPr lang="it-IT" sz="2000"/>
              <a:t>Pazienti come parassiti della società</a:t>
            </a:r>
          </a:p>
          <a:p>
            <a:r>
              <a:rPr lang="it-IT" sz="2000"/>
              <a:t>Procedura estetica</a:t>
            </a:r>
          </a:p>
          <a:p>
            <a:endParaRPr lang="it-IT" sz="2000"/>
          </a:p>
        </p:txBody>
      </p:sp>
      <p:sp>
        <p:nvSpPr>
          <p:cNvPr id="2" name="Segnaposto numero diapositiva 1">
            <a:extLst>
              <a:ext uri="{FF2B5EF4-FFF2-40B4-BE49-F238E27FC236}">
                <a16:creationId xmlns:a16="http://schemas.microsoft.com/office/drawing/2014/main" id="{30EA2C76-FA93-D5C6-C7E5-09332F0C0217}"/>
              </a:ext>
            </a:extLst>
          </p:cNvPr>
          <p:cNvSpPr>
            <a:spLocks noGrp="1"/>
          </p:cNvSpPr>
          <p:nvPr>
            <p:ph type="sldNum" sz="quarter" idx="12"/>
          </p:nvPr>
        </p:nvSpPr>
        <p:spPr>
          <a:xfrm>
            <a:off x="8610600" y="6356350"/>
            <a:ext cx="2743200" cy="365125"/>
          </a:xfrm>
        </p:spPr>
        <p:txBody>
          <a:bodyPr>
            <a:normAutofit/>
          </a:bodyPr>
          <a:lstStyle/>
          <a:p>
            <a:pPr>
              <a:spcAft>
                <a:spcPts val="600"/>
              </a:spcAft>
            </a:pPr>
            <a:fld id="{86CB4B4D-7CA3-9044-876B-883B54F8677D}" type="slidenum">
              <a:rPr lang="it-IT"/>
              <a:pPr>
                <a:spcAft>
                  <a:spcPts val="600"/>
                </a:spcAft>
              </a:pPr>
              <a:t>14</a:t>
            </a:fld>
            <a:endParaRPr lang="it-IT"/>
          </a:p>
        </p:txBody>
      </p:sp>
    </p:spTree>
    <p:extLst>
      <p:ext uri="{BB962C8B-B14F-4D97-AF65-F5344CB8AC3E}">
        <p14:creationId xmlns:p14="http://schemas.microsoft.com/office/powerpoint/2010/main" val="42473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99883F0-32D8-48C2-D310-6535D017DA3D}"/>
              </a:ext>
            </a:extLst>
          </p:cNvPr>
          <p:cNvSpPr>
            <a:spLocks noGrp="1"/>
          </p:cNvSpPr>
          <p:nvPr>
            <p:ph type="title"/>
          </p:nvPr>
        </p:nvSpPr>
        <p:spPr>
          <a:xfrm>
            <a:off x="838200" y="1412488"/>
            <a:ext cx="2899189" cy="4363844"/>
          </a:xfrm>
        </p:spPr>
        <p:txBody>
          <a:bodyPr anchor="t">
            <a:normAutofit/>
          </a:bodyPr>
          <a:lstStyle/>
          <a:p>
            <a:r>
              <a:rPr lang="it-IT" sz="4000" dirty="0">
                <a:solidFill>
                  <a:srgbClr val="FFFFFF"/>
                </a:solidFill>
              </a:rPr>
              <a:t>Idee verso chi si sottopone a intervento</a:t>
            </a:r>
          </a:p>
        </p:txBody>
      </p:sp>
      <p:sp>
        <p:nvSpPr>
          <p:cNvPr id="3" name="Segnaposto contenuto 2">
            <a:extLst>
              <a:ext uri="{FF2B5EF4-FFF2-40B4-BE49-F238E27FC236}">
                <a16:creationId xmlns:a16="http://schemas.microsoft.com/office/drawing/2014/main" id="{2D0B4D09-DB36-D679-33AD-B5FB2DB12AA1}"/>
              </a:ext>
            </a:extLst>
          </p:cNvPr>
          <p:cNvSpPr>
            <a:spLocks noGrp="1"/>
          </p:cNvSpPr>
          <p:nvPr>
            <p:ph sz="half" idx="1"/>
          </p:nvPr>
        </p:nvSpPr>
        <p:spPr>
          <a:xfrm>
            <a:off x="4380855" y="1412489"/>
            <a:ext cx="3427283" cy="4363844"/>
          </a:xfrm>
        </p:spPr>
        <p:txBody>
          <a:bodyPr>
            <a:normAutofit/>
          </a:bodyPr>
          <a:lstStyle/>
          <a:p>
            <a:r>
              <a:rPr lang="it-IT" sz="2000"/>
              <a:t>Pigri</a:t>
            </a:r>
          </a:p>
          <a:p>
            <a:r>
              <a:rPr lang="it-IT" sz="2000"/>
              <a:t>Meno intelligenti</a:t>
            </a:r>
          </a:p>
          <a:p>
            <a:r>
              <a:rPr lang="it-IT" sz="2000"/>
              <a:t>Bari</a:t>
            </a:r>
          </a:p>
          <a:p>
            <a:r>
              <a:rPr lang="it-IT" sz="2000"/>
              <a:t>Perdenti/ arrendevoli</a:t>
            </a:r>
          </a:p>
          <a:p>
            <a:r>
              <a:rPr lang="it-IT" sz="2000"/>
              <a:t>Senza controllo</a:t>
            </a:r>
          </a:p>
          <a:p>
            <a:r>
              <a:rPr lang="it-IT" sz="2000"/>
              <a:t>Senza volontà</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Segnaposto contenuto 4">
            <a:extLst>
              <a:ext uri="{FF2B5EF4-FFF2-40B4-BE49-F238E27FC236}">
                <a16:creationId xmlns:a16="http://schemas.microsoft.com/office/drawing/2014/main" id="{2BBD11AD-1C88-753B-0D83-1AD17F37BF99}"/>
              </a:ext>
            </a:extLst>
          </p:cNvPr>
          <p:cNvSpPr>
            <a:spLocks noGrp="1"/>
          </p:cNvSpPr>
          <p:nvPr>
            <p:ph sz="half" idx="2"/>
          </p:nvPr>
        </p:nvSpPr>
        <p:spPr>
          <a:xfrm>
            <a:off x="8451604" y="1412489"/>
            <a:ext cx="3197701" cy="4363844"/>
          </a:xfrm>
        </p:spPr>
        <p:txBody>
          <a:bodyPr>
            <a:normAutofit/>
          </a:bodyPr>
          <a:lstStyle/>
          <a:p>
            <a:r>
              <a:rPr lang="it-IT" sz="2000" dirty="0"/>
              <a:t>Dagli uomini la chirurgia è percepita come: </a:t>
            </a:r>
          </a:p>
          <a:p>
            <a:pPr lvl="1"/>
            <a:r>
              <a:rPr lang="it-IT" sz="1600" dirty="0"/>
              <a:t>Una procedura da donne</a:t>
            </a:r>
          </a:p>
          <a:p>
            <a:pPr lvl="1"/>
            <a:r>
              <a:rPr lang="it-IT" sz="1600" dirty="0"/>
              <a:t>Segno di debolezza</a:t>
            </a:r>
          </a:p>
          <a:p>
            <a:pPr lvl="1"/>
            <a:r>
              <a:rPr lang="it-IT" sz="1600" dirty="0"/>
              <a:t>Incapacità</a:t>
            </a:r>
          </a:p>
          <a:p>
            <a:pPr lvl="1"/>
            <a:r>
              <a:rPr lang="it-IT" sz="1600" dirty="0"/>
              <a:t>Essere poco disciplinati con la dieta</a:t>
            </a:r>
          </a:p>
        </p:txBody>
      </p:sp>
      <p:sp>
        <p:nvSpPr>
          <p:cNvPr id="4" name="Segnaposto piè di pagina 3">
            <a:extLst>
              <a:ext uri="{FF2B5EF4-FFF2-40B4-BE49-F238E27FC236}">
                <a16:creationId xmlns:a16="http://schemas.microsoft.com/office/drawing/2014/main" id="{3D75C60F-54DF-6FFC-5CCC-2C1B35893EA9}"/>
              </a:ext>
            </a:extLst>
          </p:cNvPr>
          <p:cNvSpPr>
            <a:spLocks noGrp="1"/>
          </p:cNvSpPr>
          <p:nvPr>
            <p:ph type="ftr" sz="quarter" idx="11"/>
          </p:nvPr>
        </p:nvSpPr>
        <p:spPr>
          <a:xfrm>
            <a:off x="4380854" y="6356350"/>
            <a:ext cx="4059047" cy="365125"/>
          </a:xfrm>
        </p:spPr>
        <p:txBody>
          <a:bodyPr>
            <a:normAutofit/>
          </a:bodyPr>
          <a:lstStyle/>
          <a:p>
            <a:pPr algn="l"/>
            <a:endParaRPr lang="it-IT"/>
          </a:p>
        </p:txBody>
      </p:sp>
    </p:spTree>
    <p:extLst>
      <p:ext uri="{BB962C8B-B14F-4D97-AF65-F5344CB8AC3E}">
        <p14:creationId xmlns:p14="http://schemas.microsoft.com/office/powerpoint/2010/main" val="1058463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638E9DA-48E8-B2A0-C30A-74B5DD23BF1D}"/>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3400" kern="1200">
                <a:solidFill>
                  <a:srgbClr val="FFFFFF"/>
                </a:solidFill>
                <a:latin typeface="+mj-lt"/>
                <a:ea typeface="+mj-ea"/>
                <a:cs typeface="+mj-cs"/>
              </a:rPr>
              <a:t>«they should have tried harder to lose weigh through diet and exercise» </a:t>
            </a:r>
            <a:br>
              <a:rPr lang="en-US" sz="3400" kern="1200">
                <a:solidFill>
                  <a:srgbClr val="FFFFFF"/>
                </a:solidFill>
                <a:latin typeface="+mj-lt"/>
                <a:ea typeface="+mj-ea"/>
                <a:cs typeface="+mj-cs"/>
              </a:rPr>
            </a:br>
            <a:endParaRPr lang="en-US" sz="3400" kern="1200">
              <a:solidFill>
                <a:srgbClr val="FFFFFF"/>
              </a:solidFill>
              <a:latin typeface="+mj-lt"/>
              <a:ea typeface="+mj-ea"/>
              <a:cs typeface="+mj-cs"/>
            </a:endParaRPr>
          </a:p>
        </p:txBody>
      </p:sp>
      <p:sp>
        <p:nvSpPr>
          <p:cNvPr id="3" name="Segnaposto contenuto 2">
            <a:extLst>
              <a:ext uri="{FF2B5EF4-FFF2-40B4-BE49-F238E27FC236}">
                <a16:creationId xmlns:a16="http://schemas.microsoft.com/office/drawing/2014/main" id="{8349333D-1C32-6F8A-AD12-000114145EF4}"/>
              </a:ext>
            </a:extLst>
          </p:cNvPr>
          <p:cNvSpPr>
            <a:spLocks noGrp="1"/>
          </p:cNvSpPr>
          <p:nvPr>
            <p:ph idx="4294967295"/>
          </p:nvPr>
        </p:nvSpPr>
        <p:spPr>
          <a:xfrm>
            <a:off x="4810259" y="275573"/>
            <a:ext cx="6813894" cy="6100175"/>
          </a:xfrm>
        </p:spPr>
        <p:txBody>
          <a:bodyPr vert="horz" lIns="91440" tIns="45720" rIns="91440" bIns="45720" rtlCol="0" anchor="ctr">
            <a:normAutofit fontScale="25000" lnSpcReduction="20000"/>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1800" dirty="0"/>
          </a:p>
          <a:p>
            <a:endParaRPr lang="en-US" sz="1800" dirty="0"/>
          </a:p>
          <a:p>
            <a:endParaRPr lang="en-US" sz="1800" dirty="0"/>
          </a:p>
          <a:p>
            <a:endParaRPr lang="en-US" sz="1800" dirty="0"/>
          </a:p>
          <a:p>
            <a:endParaRPr lang="en-US" sz="2900" dirty="0"/>
          </a:p>
          <a:p>
            <a:endParaRPr lang="en-US" sz="2900" dirty="0"/>
          </a:p>
          <a:p>
            <a:endParaRPr lang="en-US" sz="2900" dirty="0"/>
          </a:p>
          <a:p>
            <a:endParaRPr lang="en-US" sz="2900" dirty="0"/>
          </a:p>
          <a:p>
            <a:endParaRPr lang="en-US" sz="4900" dirty="0"/>
          </a:p>
          <a:p>
            <a:r>
              <a:rPr lang="en-US" sz="4900" dirty="0"/>
              <a:t>Barbara Hansen, ha </a:t>
            </a:r>
            <a:r>
              <a:rPr lang="en-US" sz="4900" dirty="0" err="1"/>
              <a:t>studiato</a:t>
            </a:r>
            <a:r>
              <a:rPr lang="en-US" sz="4900" dirty="0"/>
              <a:t> un </a:t>
            </a:r>
            <a:r>
              <a:rPr lang="en-US" sz="4900" dirty="0" err="1"/>
              <a:t>campione</a:t>
            </a:r>
            <a:r>
              <a:rPr lang="en-US" sz="4900" dirty="0"/>
              <a:t> di 101 </a:t>
            </a:r>
            <a:r>
              <a:rPr lang="en-US" sz="4900" dirty="0" err="1"/>
              <a:t>soggetti</a:t>
            </a:r>
            <a:r>
              <a:rPr lang="en-US" sz="4900" dirty="0"/>
              <a:t> </a:t>
            </a:r>
            <a:r>
              <a:rPr lang="en-US" sz="4900" dirty="0" err="1"/>
              <a:t>operati</a:t>
            </a:r>
            <a:r>
              <a:rPr lang="en-US" sz="4900" dirty="0"/>
              <a:t>, </a:t>
            </a:r>
            <a:r>
              <a:rPr lang="en-US" sz="4900" dirty="0" err="1"/>
              <a:t>nel</a:t>
            </a:r>
            <a:r>
              <a:rPr lang="en-US" sz="4900" dirty="0"/>
              <a:t> quale è </a:t>
            </a:r>
            <a:r>
              <a:rPr lang="en-US" sz="4900" dirty="0" err="1"/>
              <a:t>emerso</a:t>
            </a:r>
            <a:r>
              <a:rPr lang="en-US" sz="4900" dirty="0"/>
              <a:t> uno stigma </a:t>
            </a:r>
            <a:r>
              <a:rPr lang="en-US" sz="4900" dirty="0" err="1"/>
              <a:t>percepito</a:t>
            </a:r>
            <a:r>
              <a:rPr lang="en-US" sz="4900" dirty="0"/>
              <a:t> da </a:t>
            </a:r>
            <a:r>
              <a:rPr lang="en-US" sz="4900" dirty="0" err="1"/>
              <a:t>parte</a:t>
            </a:r>
            <a:r>
              <a:rPr lang="en-US" sz="4900" dirty="0"/>
              <a:t> </a:t>
            </a:r>
            <a:r>
              <a:rPr lang="en-US" sz="4900" dirty="0" err="1"/>
              <a:t>degli</a:t>
            </a:r>
            <a:r>
              <a:rPr lang="en-US" sz="4900" dirty="0"/>
              <a:t> </a:t>
            </a:r>
            <a:r>
              <a:rPr lang="en-US" sz="4900" dirty="0" err="1"/>
              <a:t>altri</a:t>
            </a:r>
            <a:r>
              <a:rPr lang="en-US" sz="4900" dirty="0"/>
              <a:t>, rispetto </a:t>
            </a:r>
            <a:r>
              <a:rPr lang="en-US" sz="4900" dirty="0" err="1"/>
              <a:t>alla</a:t>
            </a:r>
            <a:r>
              <a:rPr lang="en-US" sz="4900" dirty="0"/>
              <a:t> </a:t>
            </a:r>
            <a:r>
              <a:rPr lang="en-US" sz="4900" dirty="0" err="1"/>
              <a:t>decisione</a:t>
            </a:r>
            <a:r>
              <a:rPr lang="en-US" sz="4900" dirty="0"/>
              <a:t> di </a:t>
            </a:r>
            <a:r>
              <a:rPr lang="en-US" sz="4900" dirty="0" err="1"/>
              <a:t>sottoporsi</a:t>
            </a:r>
            <a:r>
              <a:rPr lang="en-US" sz="4900" dirty="0"/>
              <a:t> a </a:t>
            </a:r>
            <a:r>
              <a:rPr lang="en-US" sz="4900" dirty="0" err="1"/>
              <a:t>questo</a:t>
            </a:r>
            <a:r>
              <a:rPr lang="en-US" sz="4900" dirty="0"/>
              <a:t> </a:t>
            </a:r>
            <a:r>
              <a:rPr lang="en-US" sz="4900" dirty="0" err="1"/>
              <a:t>tipo</a:t>
            </a:r>
            <a:r>
              <a:rPr lang="en-US" sz="4900" dirty="0"/>
              <a:t> </a:t>
            </a:r>
            <a:r>
              <a:rPr lang="en-US" sz="4900" dirty="0" err="1"/>
              <a:t>d’intervento</a:t>
            </a:r>
            <a:r>
              <a:rPr lang="en-US" sz="4900" dirty="0"/>
              <a:t>, e </a:t>
            </a:r>
            <a:r>
              <a:rPr lang="en-US" sz="4900" dirty="0" err="1"/>
              <a:t>una</a:t>
            </a:r>
            <a:r>
              <a:rPr lang="en-US" sz="4900" dirty="0"/>
              <a:t> </a:t>
            </a:r>
            <a:r>
              <a:rPr lang="en-US" sz="4900" dirty="0" err="1"/>
              <a:t>tendenza</a:t>
            </a:r>
            <a:r>
              <a:rPr lang="en-US" sz="4900" dirty="0"/>
              <a:t> a </a:t>
            </a:r>
            <a:r>
              <a:rPr lang="en-US" sz="4900" dirty="0" err="1"/>
              <a:t>nascondere</a:t>
            </a:r>
            <a:r>
              <a:rPr lang="en-US" sz="4900" dirty="0"/>
              <a:t> il </a:t>
            </a:r>
            <a:r>
              <a:rPr lang="en-US" sz="4900" dirty="0" err="1"/>
              <a:t>fatto</a:t>
            </a:r>
            <a:r>
              <a:rPr lang="en-US" sz="4900" dirty="0"/>
              <a:t> di </a:t>
            </a:r>
            <a:r>
              <a:rPr lang="en-US" sz="4900" dirty="0" err="1"/>
              <a:t>essersi</a:t>
            </a:r>
            <a:r>
              <a:rPr lang="en-US" sz="4900" dirty="0"/>
              <a:t> </a:t>
            </a:r>
            <a:r>
              <a:rPr lang="en-US" sz="4900" dirty="0" err="1"/>
              <a:t>operati</a:t>
            </a:r>
            <a:r>
              <a:rPr lang="en-US" sz="4900" dirty="0"/>
              <a:t> </a:t>
            </a:r>
          </a:p>
          <a:p>
            <a:endParaRPr lang="en-US" sz="4900" dirty="0"/>
          </a:p>
          <a:p>
            <a:r>
              <a:rPr lang="en-US" sz="4900" dirty="0"/>
              <a:t>Le </a:t>
            </a:r>
            <a:r>
              <a:rPr lang="en-US" sz="4900" dirty="0" err="1"/>
              <a:t>persone</a:t>
            </a:r>
            <a:r>
              <a:rPr lang="en-US" sz="4900" dirty="0"/>
              <a:t> </a:t>
            </a:r>
            <a:r>
              <a:rPr lang="en-US" sz="4900" dirty="0" err="1"/>
              <a:t>che</a:t>
            </a:r>
            <a:r>
              <a:rPr lang="en-US" sz="4900" dirty="0"/>
              <a:t> </a:t>
            </a:r>
            <a:r>
              <a:rPr lang="en-US" sz="4900" dirty="0" err="1"/>
              <a:t>hanno</a:t>
            </a:r>
            <a:r>
              <a:rPr lang="en-US" sz="4900" dirty="0"/>
              <a:t> </a:t>
            </a:r>
            <a:r>
              <a:rPr lang="en-US" sz="4900" dirty="0" err="1"/>
              <a:t>perso</a:t>
            </a:r>
            <a:r>
              <a:rPr lang="en-US" sz="4900" dirty="0"/>
              <a:t> peso, a </a:t>
            </a:r>
            <a:r>
              <a:rPr lang="en-US" sz="4900" dirty="0" err="1"/>
              <a:t>seguito</a:t>
            </a:r>
            <a:r>
              <a:rPr lang="en-US" sz="4900" dirty="0"/>
              <a:t> di un </a:t>
            </a:r>
            <a:r>
              <a:rPr lang="en-US" sz="4900" dirty="0" err="1"/>
              <a:t>intervento</a:t>
            </a:r>
            <a:r>
              <a:rPr lang="en-US" sz="4900" dirty="0"/>
              <a:t> di </a:t>
            </a:r>
            <a:r>
              <a:rPr lang="en-US" sz="4900" dirty="0" err="1"/>
              <a:t>chirurgia</a:t>
            </a:r>
            <a:r>
              <a:rPr lang="en-US" sz="4900" dirty="0"/>
              <a:t> </a:t>
            </a:r>
            <a:r>
              <a:rPr lang="en-US" sz="4900" dirty="0" err="1"/>
              <a:t>bariatrica</a:t>
            </a:r>
            <a:r>
              <a:rPr lang="en-US" sz="4900" dirty="0"/>
              <a:t>, </a:t>
            </a:r>
            <a:r>
              <a:rPr lang="en-US" sz="4900" dirty="0" err="1"/>
              <a:t>sono</a:t>
            </a:r>
            <a:r>
              <a:rPr lang="en-US" sz="4900" dirty="0"/>
              <a:t> considerate </a:t>
            </a:r>
            <a:r>
              <a:rPr lang="en-US" sz="4900" dirty="0" err="1"/>
              <a:t>meno</a:t>
            </a:r>
            <a:r>
              <a:rPr lang="en-US" sz="4900" dirty="0"/>
              <a:t> </a:t>
            </a:r>
            <a:r>
              <a:rPr lang="en-US" sz="4900" dirty="0" err="1"/>
              <a:t>attraenti</a:t>
            </a:r>
            <a:r>
              <a:rPr lang="en-US" sz="4900" dirty="0"/>
              <a:t>, più </a:t>
            </a:r>
            <a:r>
              <a:rPr lang="en-US" sz="4900" dirty="0" err="1"/>
              <a:t>pigre</a:t>
            </a:r>
            <a:r>
              <a:rPr lang="en-US" sz="4900" dirty="0"/>
              <a:t>, </a:t>
            </a:r>
            <a:r>
              <a:rPr lang="en-US" sz="4900" dirty="0" err="1"/>
              <a:t>meno</a:t>
            </a:r>
            <a:r>
              <a:rPr lang="en-US" sz="4900" dirty="0"/>
              <a:t> </a:t>
            </a:r>
            <a:r>
              <a:rPr lang="en-US" sz="4900" dirty="0" err="1"/>
              <a:t>competenti</a:t>
            </a:r>
            <a:r>
              <a:rPr lang="en-US" sz="4900" dirty="0"/>
              <a:t> e con </a:t>
            </a:r>
            <a:r>
              <a:rPr lang="en-US" sz="4900" dirty="0" err="1"/>
              <a:t>maggiori</a:t>
            </a:r>
            <a:r>
              <a:rPr lang="en-US" sz="4900" dirty="0"/>
              <a:t> </a:t>
            </a:r>
            <a:r>
              <a:rPr lang="en-US" sz="4900" dirty="0" err="1"/>
              <a:t>abitudini</a:t>
            </a:r>
            <a:r>
              <a:rPr lang="en-US" sz="4900" dirty="0"/>
              <a:t> </a:t>
            </a:r>
            <a:r>
              <a:rPr lang="en-US" sz="4900" dirty="0" err="1"/>
              <a:t>alimentari</a:t>
            </a:r>
            <a:r>
              <a:rPr lang="en-US" sz="4900" dirty="0"/>
              <a:t> </a:t>
            </a:r>
            <a:r>
              <a:rPr lang="en-US" sz="4900" dirty="0" err="1"/>
              <a:t>disfunzionali</a:t>
            </a:r>
            <a:r>
              <a:rPr lang="en-US" sz="4900" dirty="0"/>
              <a:t> rispetto chi ha </a:t>
            </a:r>
            <a:r>
              <a:rPr lang="en-US" sz="4900" dirty="0" err="1"/>
              <a:t>perso</a:t>
            </a:r>
            <a:r>
              <a:rPr lang="en-US" sz="4900" dirty="0"/>
              <a:t> peso </a:t>
            </a:r>
            <a:r>
              <a:rPr lang="en-US" sz="4900" dirty="0" err="1"/>
              <a:t>attraverso</a:t>
            </a:r>
            <a:r>
              <a:rPr lang="en-US" sz="4900" dirty="0"/>
              <a:t> la </a:t>
            </a:r>
            <a:r>
              <a:rPr lang="en-US" sz="4900" dirty="0" err="1"/>
              <a:t>dieta</a:t>
            </a:r>
            <a:r>
              <a:rPr lang="en-US" sz="4900" dirty="0"/>
              <a:t> e </a:t>
            </a:r>
            <a:r>
              <a:rPr lang="en-US" sz="4900" dirty="0" err="1"/>
              <a:t>l’attivita</a:t>
            </a:r>
            <a:r>
              <a:rPr lang="en-US" sz="4900" dirty="0"/>
              <a:t>̀ </a:t>
            </a:r>
            <a:r>
              <a:rPr lang="en-US" sz="4900" dirty="0" err="1"/>
              <a:t>fisica</a:t>
            </a:r>
            <a:r>
              <a:rPr lang="en-US" sz="4900" dirty="0"/>
              <a:t>, o </a:t>
            </a:r>
            <a:r>
              <a:rPr lang="en-US" sz="4900" dirty="0" err="1"/>
              <a:t>che</a:t>
            </a:r>
            <a:r>
              <a:rPr lang="en-US" sz="4900" dirty="0"/>
              <a:t> non </a:t>
            </a:r>
            <a:r>
              <a:rPr lang="en-US" sz="4900" dirty="0" err="1"/>
              <a:t>erano</a:t>
            </a:r>
            <a:r>
              <a:rPr lang="en-US" sz="4900" dirty="0"/>
              <a:t> </a:t>
            </a:r>
            <a:r>
              <a:rPr lang="en-US" sz="4900" dirty="0" err="1"/>
              <a:t>stati</a:t>
            </a:r>
            <a:r>
              <a:rPr lang="en-US" sz="4900" dirty="0"/>
              <a:t> in </a:t>
            </a:r>
            <a:r>
              <a:rPr lang="en-US" sz="4900" dirty="0" err="1"/>
              <a:t>precedenza</a:t>
            </a:r>
            <a:r>
              <a:rPr lang="en-US" sz="4900" dirty="0"/>
              <a:t> in </a:t>
            </a:r>
            <a:r>
              <a:rPr lang="en-US" sz="4900" dirty="0" err="1"/>
              <a:t>una</a:t>
            </a:r>
            <a:r>
              <a:rPr lang="en-US" sz="4900" dirty="0"/>
              <a:t> </a:t>
            </a:r>
            <a:r>
              <a:rPr lang="en-US" sz="4900" dirty="0" err="1"/>
              <a:t>condizione</a:t>
            </a:r>
            <a:r>
              <a:rPr lang="en-US" sz="4900" dirty="0"/>
              <a:t> di </a:t>
            </a:r>
            <a:r>
              <a:rPr lang="en-US" sz="4900" dirty="0" err="1"/>
              <a:t>sovrappeso</a:t>
            </a:r>
            <a:r>
              <a:rPr lang="en-US" sz="4900" dirty="0"/>
              <a:t> </a:t>
            </a:r>
          </a:p>
          <a:p>
            <a:endParaRPr lang="en-US" sz="4900" dirty="0"/>
          </a:p>
          <a:p>
            <a:r>
              <a:rPr lang="en-US" sz="4900" dirty="0"/>
              <a:t>l'87% </a:t>
            </a:r>
            <a:r>
              <a:rPr lang="en-US" sz="4900" dirty="0" err="1"/>
              <a:t>dei</a:t>
            </a:r>
            <a:r>
              <a:rPr lang="en-US" sz="4900" dirty="0"/>
              <a:t> </a:t>
            </a:r>
            <a:r>
              <a:rPr lang="en-US" sz="4900" dirty="0" err="1"/>
              <a:t>pazienti</a:t>
            </a:r>
            <a:r>
              <a:rPr lang="en-US" sz="4900" dirty="0"/>
              <a:t> con </a:t>
            </a:r>
            <a:r>
              <a:rPr lang="en-US" sz="4900" dirty="0" err="1"/>
              <a:t>chirurgia</a:t>
            </a:r>
            <a:r>
              <a:rPr lang="en-US" sz="4900" dirty="0"/>
              <a:t> </a:t>
            </a:r>
            <a:r>
              <a:rPr lang="en-US" sz="4900" dirty="0" err="1"/>
              <a:t>bariatrica</a:t>
            </a:r>
            <a:r>
              <a:rPr lang="en-US" sz="4900" dirty="0"/>
              <a:t> </a:t>
            </a:r>
            <a:r>
              <a:rPr lang="en-US" sz="4900" dirty="0" err="1"/>
              <a:t>riferisce</a:t>
            </a:r>
            <a:r>
              <a:rPr lang="en-US" sz="4900" dirty="0"/>
              <a:t> di aver </a:t>
            </a:r>
            <a:r>
              <a:rPr lang="en-US" sz="4900" dirty="0" err="1"/>
              <a:t>sentito</a:t>
            </a:r>
            <a:r>
              <a:rPr lang="en-US" sz="4900" dirty="0"/>
              <a:t> </a:t>
            </a:r>
            <a:r>
              <a:rPr lang="en-US" sz="4900" dirty="0" err="1"/>
              <a:t>commenti</a:t>
            </a:r>
            <a:r>
              <a:rPr lang="en-US" sz="4900" dirty="0"/>
              <a:t> </a:t>
            </a:r>
            <a:r>
              <a:rPr lang="en-US" sz="4900" dirty="0" err="1"/>
              <a:t>negativi</a:t>
            </a:r>
            <a:r>
              <a:rPr lang="en-US" sz="4900" dirty="0"/>
              <a:t> </a:t>
            </a:r>
            <a:r>
              <a:rPr lang="en-US" sz="4900" dirty="0" err="1"/>
              <a:t>sulla</a:t>
            </a:r>
            <a:r>
              <a:rPr lang="en-US" sz="4900" dirty="0"/>
              <a:t> </a:t>
            </a:r>
            <a:r>
              <a:rPr lang="en-US" sz="4900" dirty="0" err="1"/>
              <a:t>chirurgia</a:t>
            </a:r>
            <a:r>
              <a:rPr lang="en-US" sz="4900" dirty="0"/>
              <a:t> come mezzo per </a:t>
            </a:r>
            <a:r>
              <a:rPr lang="en-US" sz="4900" dirty="0" err="1"/>
              <a:t>perdere</a:t>
            </a:r>
            <a:r>
              <a:rPr lang="en-US" sz="4900" dirty="0"/>
              <a:t> peso </a:t>
            </a:r>
          </a:p>
          <a:p>
            <a:endParaRPr lang="en-US" sz="4900" dirty="0"/>
          </a:p>
          <a:p>
            <a:r>
              <a:rPr lang="en-US" sz="4900" dirty="0"/>
              <a:t>Robert </a:t>
            </a:r>
            <a:r>
              <a:rPr lang="en-US" sz="4900" dirty="0" err="1"/>
              <a:t>Carels</a:t>
            </a:r>
            <a:r>
              <a:rPr lang="en-US" sz="4900" dirty="0"/>
              <a:t> e </a:t>
            </a:r>
            <a:r>
              <a:rPr lang="en-US" sz="4900" dirty="0" err="1"/>
              <a:t>colleghi</a:t>
            </a:r>
            <a:r>
              <a:rPr lang="en-US" sz="4900" dirty="0"/>
              <a:t> </a:t>
            </a:r>
            <a:r>
              <a:rPr lang="en-US" sz="4900" dirty="0" err="1"/>
              <a:t>hanno</a:t>
            </a:r>
            <a:r>
              <a:rPr lang="en-US" sz="4900" dirty="0"/>
              <a:t> </a:t>
            </a:r>
            <a:r>
              <a:rPr lang="en-US" sz="4900" dirty="0" err="1"/>
              <a:t>trovato</a:t>
            </a:r>
            <a:r>
              <a:rPr lang="en-US" sz="4900" dirty="0"/>
              <a:t> </a:t>
            </a:r>
            <a:r>
              <a:rPr lang="en-US" sz="4900" dirty="0" err="1"/>
              <a:t>una</a:t>
            </a:r>
            <a:r>
              <a:rPr lang="en-US" sz="4900" dirty="0"/>
              <a:t> </a:t>
            </a:r>
            <a:r>
              <a:rPr lang="en-US" sz="4900" dirty="0" err="1"/>
              <a:t>minore</a:t>
            </a:r>
            <a:r>
              <a:rPr lang="en-US" sz="4900" dirty="0"/>
              <a:t> </a:t>
            </a:r>
            <a:r>
              <a:rPr lang="en-US" sz="4900" dirty="0" err="1"/>
              <a:t>disponibilita</a:t>
            </a:r>
            <a:r>
              <a:rPr lang="en-US" sz="4900" dirty="0"/>
              <a:t>̀ ad </a:t>
            </a:r>
            <a:r>
              <a:rPr lang="en-US" sz="4900" dirty="0" err="1"/>
              <a:t>assumere</a:t>
            </a:r>
            <a:r>
              <a:rPr lang="en-US" sz="4900" dirty="0"/>
              <a:t> </a:t>
            </a:r>
            <a:r>
              <a:rPr lang="en-US" sz="4900" dirty="0" err="1"/>
              <a:t>persone</a:t>
            </a:r>
            <a:r>
              <a:rPr lang="en-US" sz="4900" dirty="0"/>
              <a:t> </a:t>
            </a:r>
            <a:r>
              <a:rPr lang="en-US" sz="4900" dirty="0" err="1"/>
              <a:t>che</a:t>
            </a:r>
            <a:r>
              <a:rPr lang="en-US" sz="4900" dirty="0"/>
              <a:t> </a:t>
            </a:r>
            <a:r>
              <a:rPr lang="en-US" sz="4900" dirty="0" err="1"/>
              <a:t>hanno</a:t>
            </a:r>
            <a:r>
              <a:rPr lang="en-US" sz="4900" dirty="0"/>
              <a:t> </a:t>
            </a:r>
            <a:r>
              <a:rPr lang="en-US" sz="4900" dirty="0" err="1"/>
              <a:t>perso</a:t>
            </a:r>
            <a:r>
              <a:rPr lang="en-US" sz="4900" dirty="0"/>
              <a:t> peso a </a:t>
            </a:r>
            <a:r>
              <a:rPr lang="en-US" sz="4900" dirty="0" err="1"/>
              <a:t>seguito</a:t>
            </a:r>
            <a:r>
              <a:rPr lang="en-US" sz="4900" dirty="0"/>
              <a:t> di un </a:t>
            </a:r>
            <a:r>
              <a:rPr lang="en-US" sz="4900" dirty="0" err="1"/>
              <a:t>intervento</a:t>
            </a:r>
            <a:r>
              <a:rPr lang="en-US" sz="4900" dirty="0"/>
              <a:t> di </a:t>
            </a:r>
            <a:r>
              <a:rPr lang="en-US" sz="4900" dirty="0" err="1"/>
              <a:t>chirurgia</a:t>
            </a:r>
            <a:r>
              <a:rPr lang="en-US" sz="4900" dirty="0"/>
              <a:t> </a:t>
            </a:r>
            <a:r>
              <a:rPr lang="en-US" sz="4900" dirty="0" err="1"/>
              <a:t>bariatrica</a:t>
            </a:r>
            <a:r>
              <a:rPr lang="en-US" sz="4900" dirty="0"/>
              <a:t> rispetto a chi </a:t>
            </a:r>
            <a:r>
              <a:rPr lang="en-US" sz="4900" dirty="0" err="1"/>
              <a:t>aveva</a:t>
            </a:r>
            <a:r>
              <a:rPr lang="en-US" sz="4900" dirty="0"/>
              <a:t> </a:t>
            </a:r>
            <a:r>
              <a:rPr lang="en-US" sz="4900" dirty="0" err="1"/>
              <a:t>perso</a:t>
            </a:r>
            <a:r>
              <a:rPr lang="en-US" sz="4900" dirty="0"/>
              <a:t> peso con un </a:t>
            </a:r>
            <a:r>
              <a:rPr lang="en-US" sz="4900" dirty="0" err="1"/>
              <a:t>intervento</a:t>
            </a:r>
            <a:r>
              <a:rPr lang="en-US" sz="4900" dirty="0"/>
              <a:t> </a:t>
            </a:r>
            <a:r>
              <a:rPr lang="en-US" sz="4900" dirty="0" err="1"/>
              <a:t>comportamentale</a:t>
            </a:r>
            <a:r>
              <a:rPr lang="en-US" sz="4900" dirty="0"/>
              <a:t> </a:t>
            </a:r>
          </a:p>
          <a:p>
            <a:endParaRPr lang="en-US" sz="1800" dirty="0"/>
          </a:p>
          <a:p>
            <a:endParaRPr lang="en-US" sz="1800" dirty="0"/>
          </a:p>
          <a:p>
            <a:pPr marL="0" indent="0">
              <a:buNone/>
            </a:pPr>
            <a:r>
              <a:rPr lang="en-US" sz="4000" dirty="0"/>
              <a:t>Phelan SM. An update on research examining the implications of stigma for access to and utilization of bariatric surgery. </a:t>
            </a:r>
            <a:r>
              <a:rPr lang="en-US" sz="4000" dirty="0" err="1"/>
              <a:t>Curr</a:t>
            </a:r>
            <a:r>
              <a:rPr lang="en-US" sz="4000" dirty="0"/>
              <a:t> </a:t>
            </a:r>
            <a:r>
              <a:rPr lang="en-US" sz="4000" dirty="0" err="1"/>
              <a:t>Opin</a:t>
            </a:r>
            <a:r>
              <a:rPr lang="en-US" sz="4000" dirty="0"/>
              <a:t> Endocrinol Diabetes </a:t>
            </a:r>
            <a:r>
              <a:rPr lang="en-US" sz="4000" dirty="0" err="1"/>
              <a:t>Obes</a:t>
            </a:r>
            <a:r>
              <a:rPr lang="en-US" sz="4000" dirty="0"/>
              <a:t>. 2018 Oct;25(5):321-325. </a:t>
            </a:r>
            <a:r>
              <a:rPr lang="en-US" sz="4000" dirty="0" err="1"/>
              <a:t>doi</a:t>
            </a:r>
            <a:r>
              <a:rPr lang="en-US" sz="4000" dirty="0"/>
              <a:t>: 10.1097/MED.0000000000000431. PMID: 30048259.</a:t>
            </a:r>
          </a:p>
          <a:p>
            <a:endParaRPr lang="en-US" sz="1800" dirty="0"/>
          </a:p>
          <a:p>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pPr marL="0"/>
            <a:endParaRPr lang="en-US" sz="800" dirty="0"/>
          </a:p>
          <a:p>
            <a:endParaRPr lang="en-US" sz="800" dirty="0"/>
          </a:p>
          <a:p>
            <a:endParaRPr lang="en-US" sz="800" dirty="0"/>
          </a:p>
          <a:p>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pPr marL="0"/>
            <a:endParaRPr lang="en-US" sz="800" dirty="0"/>
          </a:p>
          <a:p>
            <a:endParaRPr lang="en-US" sz="800" dirty="0"/>
          </a:p>
          <a:p>
            <a:pPr marL="0"/>
            <a:endParaRPr lang="en-US" sz="800" dirty="0"/>
          </a:p>
          <a:p>
            <a:endParaRPr lang="en-US" sz="800" dirty="0"/>
          </a:p>
          <a:p>
            <a:endParaRPr lang="en-US" sz="800" dirty="0"/>
          </a:p>
          <a:p>
            <a:endParaRPr lang="en-US" sz="800" dirty="0"/>
          </a:p>
          <a:p>
            <a:endParaRPr lang="en-US" sz="800" dirty="0"/>
          </a:p>
        </p:txBody>
      </p:sp>
    </p:spTree>
    <p:extLst>
      <p:ext uri="{BB962C8B-B14F-4D97-AF65-F5344CB8AC3E}">
        <p14:creationId xmlns:p14="http://schemas.microsoft.com/office/powerpoint/2010/main" val="71729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6">
            <a:extLst>
              <a:ext uri="{FF2B5EF4-FFF2-40B4-BE49-F238E27FC236}">
                <a16:creationId xmlns:a16="http://schemas.microsoft.com/office/drawing/2014/main" id="{EF27AD8D-FEC2-C899-D508-ED4890DCB02C}"/>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a:solidFill>
                  <a:schemeClr val="tx1"/>
                </a:solidFill>
                <a:latin typeface="+mj-lt"/>
              </a:rPr>
              <a:t>Comunicazione Medico Paziente</a:t>
            </a:r>
          </a:p>
        </p:txBody>
      </p:sp>
      <p:pic>
        <p:nvPicPr>
          <p:cNvPr id="6" name="Segnaposto contenuto 5" descr="Immagine che contiene testo, interni, persona, sala riunioni&#10;&#10;Descrizione generata automaticamente">
            <a:extLst>
              <a:ext uri="{FF2B5EF4-FFF2-40B4-BE49-F238E27FC236}">
                <a16:creationId xmlns:a16="http://schemas.microsoft.com/office/drawing/2014/main" id="{D9D15302-9274-4E97-BDB6-8CB7C7D963D2}"/>
              </a:ext>
            </a:extLst>
          </p:cNvPr>
          <p:cNvPicPr>
            <a:picLocks noGrp="1" noChangeAspect="1"/>
          </p:cNvPicPr>
          <p:nvPr>
            <p:ph type="pic" sz="quarter" idx="13"/>
          </p:nvPr>
        </p:nvPicPr>
        <p:blipFill rotWithShape="1">
          <a:blip r:embed="rId2"/>
          <a:srcRect l="11703" r="21630"/>
          <a:stretch/>
        </p:blipFill>
        <p:spPr>
          <a:xfrm>
            <a:off x="-1" y="-2"/>
            <a:ext cx="6096001" cy="6858002"/>
          </a:xfrm>
          <a:prstGeom prst="rect">
            <a:avLst/>
          </a:prstGeom>
          <a:noFill/>
        </p:spPr>
      </p:pic>
      <p:sp>
        <p:nvSpPr>
          <p:cNvPr id="12" name="Content Placeholder 3">
            <a:extLst>
              <a:ext uri="{FF2B5EF4-FFF2-40B4-BE49-F238E27FC236}">
                <a16:creationId xmlns:a16="http://schemas.microsoft.com/office/drawing/2014/main" id="{DDE79E4D-A264-898A-6995-B4633576E9D0}"/>
              </a:ext>
            </a:extLst>
          </p:cNvPr>
          <p:cNvSpPr>
            <a:spLocks noGrp="1"/>
          </p:cNvSpPr>
          <p:nvPr>
            <p:ph idx="1"/>
          </p:nvPr>
        </p:nvSpPr>
        <p:spPr>
          <a:xfrm>
            <a:off x="6803409" y="2470245"/>
            <a:ext cx="4156512" cy="3769835"/>
          </a:xfrm>
        </p:spPr>
        <p:txBody>
          <a:bodyPr vert="horz" lIns="91440" tIns="45720" rIns="91440" bIns="45720" rtlCol="0" anchor="ctr">
            <a:normAutofit/>
          </a:bodyPr>
          <a:lstStyle/>
          <a:p>
            <a:endParaRPr lang="en-US" sz="1900" dirty="0"/>
          </a:p>
          <a:p>
            <a:pPr marL="0" indent="0">
              <a:buNone/>
            </a:pPr>
            <a:r>
              <a:rPr lang="en-US" sz="1900" dirty="0" err="1"/>
              <a:t>Gli</a:t>
            </a:r>
            <a:r>
              <a:rPr lang="en-US" sz="1900" dirty="0"/>
              <a:t> </a:t>
            </a:r>
            <a:r>
              <a:rPr lang="en-US" sz="1900" dirty="0" err="1"/>
              <a:t>operatori</a:t>
            </a:r>
            <a:r>
              <a:rPr lang="en-US" sz="1900" dirty="0"/>
              <a:t> </a:t>
            </a:r>
            <a:r>
              <a:rPr lang="en-US" sz="1900" dirty="0" err="1"/>
              <a:t>sanitari</a:t>
            </a:r>
            <a:r>
              <a:rPr lang="en-US" sz="1900" dirty="0"/>
              <a:t> di </a:t>
            </a:r>
            <a:r>
              <a:rPr lang="en-US" sz="1900" dirty="0" err="1"/>
              <a:t>tutte</a:t>
            </a:r>
            <a:r>
              <a:rPr lang="en-US" sz="1900" dirty="0"/>
              <a:t> le </a:t>
            </a:r>
            <a:r>
              <a:rPr lang="en-US" sz="1900" dirty="0" err="1"/>
              <a:t>specialità</a:t>
            </a:r>
            <a:r>
              <a:rPr lang="en-US" sz="1900" dirty="0"/>
              <a:t> </a:t>
            </a:r>
            <a:r>
              <a:rPr lang="en-US" sz="1900" dirty="0" err="1"/>
              <a:t>hanno</a:t>
            </a:r>
            <a:r>
              <a:rPr lang="en-US" sz="1900" dirty="0"/>
              <a:t> </a:t>
            </a:r>
            <a:r>
              <a:rPr lang="en-US" sz="1900" dirty="0" err="1"/>
              <a:t>una</a:t>
            </a:r>
            <a:r>
              <a:rPr lang="en-US" sz="1900" dirty="0"/>
              <a:t> </a:t>
            </a:r>
            <a:r>
              <a:rPr lang="en-US" sz="1900" dirty="0" err="1"/>
              <a:t>serie</a:t>
            </a:r>
            <a:r>
              <a:rPr lang="en-US" sz="1900" dirty="0"/>
              <a:t> di </a:t>
            </a:r>
            <a:r>
              <a:rPr lang="en-US" sz="1900" dirty="0" err="1"/>
              <a:t>opinioni</a:t>
            </a:r>
            <a:r>
              <a:rPr lang="en-US" sz="1900" dirty="0"/>
              <a:t> imprecise </a:t>
            </a:r>
            <a:r>
              <a:rPr lang="en-US" sz="1900" dirty="0" err="1"/>
              <a:t>sulla</a:t>
            </a:r>
            <a:r>
              <a:rPr lang="en-US" sz="1900" dirty="0"/>
              <a:t> </a:t>
            </a:r>
            <a:r>
              <a:rPr lang="en-US" sz="1900" dirty="0" err="1"/>
              <a:t>sicurezza</a:t>
            </a:r>
            <a:r>
              <a:rPr lang="en-US" sz="1900" dirty="0"/>
              <a:t> e </a:t>
            </a:r>
            <a:r>
              <a:rPr lang="en-US" sz="1900" dirty="0" err="1"/>
              <a:t>sull’efficacia</a:t>
            </a:r>
            <a:r>
              <a:rPr lang="en-US" sz="1900" dirty="0"/>
              <a:t> </a:t>
            </a:r>
            <a:r>
              <a:rPr lang="en-US" sz="1900" dirty="0" err="1"/>
              <a:t>della</a:t>
            </a:r>
            <a:r>
              <a:rPr lang="en-US" sz="1900" dirty="0"/>
              <a:t> </a:t>
            </a:r>
            <a:r>
              <a:rPr lang="en-US" sz="1900" dirty="0" err="1"/>
              <a:t>chirurgia</a:t>
            </a:r>
            <a:r>
              <a:rPr lang="en-US" sz="1900" dirty="0"/>
              <a:t> </a:t>
            </a:r>
            <a:r>
              <a:rPr lang="en-US" sz="1900" dirty="0" err="1"/>
              <a:t>bariatrica</a:t>
            </a:r>
            <a:endParaRPr lang="en-US" sz="1900" dirty="0"/>
          </a:p>
          <a:p>
            <a:pPr marL="0" indent="0">
              <a:buNone/>
            </a:pPr>
            <a:endParaRPr lang="en-US" sz="1900" dirty="0"/>
          </a:p>
          <a:p>
            <a:pPr marL="0" indent="0">
              <a:buNone/>
            </a:pPr>
            <a:r>
              <a:rPr lang="en-US" sz="1200" dirty="0" err="1"/>
              <a:t>Gasoyan</a:t>
            </a:r>
            <a:r>
              <a:rPr lang="en-US" sz="1200" dirty="0"/>
              <a:t> H, </a:t>
            </a:r>
            <a:r>
              <a:rPr lang="en-US" sz="1200" dirty="0" err="1"/>
              <a:t>Tajeu</a:t>
            </a:r>
            <a:r>
              <a:rPr lang="en-US" sz="1200" dirty="0"/>
              <a:t> G, Halpern MT, </a:t>
            </a:r>
            <a:r>
              <a:rPr lang="en-US" sz="1200" dirty="0" err="1"/>
              <a:t>Sarwer</a:t>
            </a:r>
            <a:r>
              <a:rPr lang="en-US" sz="1200" dirty="0"/>
              <a:t> DB. Reasons for underutilization of bariatric surgery: The role of insurance benefit design. Surg </a:t>
            </a:r>
            <a:r>
              <a:rPr lang="en-US" sz="1200" dirty="0" err="1"/>
              <a:t>Obes</a:t>
            </a:r>
            <a:r>
              <a:rPr lang="en-US" sz="1200" dirty="0"/>
              <a:t> </a:t>
            </a:r>
            <a:r>
              <a:rPr lang="en-US" sz="1200" dirty="0" err="1"/>
              <a:t>Relat</a:t>
            </a:r>
            <a:r>
              <a:rPr lang="en-US" sz="1200" dirty="0"/>
              <a:t> Dis 2019;15:146–51. 10.1016/ j.soard.2018.10.005. [PubMed: 30425002] </a:t>
            </a:r>
          </a:p>
          <a:p>
            <a:pPr marL="0"/>
            <a:endParaRPr lang="en-US" sz="1900" dirty="0"/>
          </a:p>
          <a:p>
            <a:endParaRPr lang="en-US" sz="1900" dirty="0"/>
          </a:p>
          <a:p>
            <a:endParaRPr lang="en-US" sz="1900" dirty="0"/>
          </a:p>
        </p:txBody>
      </p:sp>
    </p:spTree>
    <p:extLst>
      <p:ext uri="{BB962C8B-B14F-4D97-AF65-F5344CB8AC3E}">
        <p14:creationId xmlns:p14="http://schemas.microsoft.com/office/powerpoint/2010/main" val="3481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DD0AD8-B4C0-F00E-733E-4527F3611769}"/>
              </a:ext>
            </a:extLst>
          </p:cNvPr>
          <p:cNvSpPr>
            <a:spLocks noGrp="1"/>
          </p:cNvSpPr>
          <p:nvPr>
            <p:ph type="title"/>
          </p:nvPr>
        </p:nvSpPr>
        <p:spPr>
          <a:xfrm>
            <a:off x="198408" y="393394"/>
            <a:ext cx="11688792" cy="1450757"/>
          </a:xfrm>
        </p:spPr>
        <p:txBody>
          <a:bodyPr vert="horz" lIns="91440" tIns="45720" rIns="91440" bIns="45720" rtlCol="0" anchor="b">
            <a:normAutofit/>
          </a:bodyPr>
          <a:lstStyle/>
          <a:p>
            <a:r>
              <a:rPr lang="en-US" sz="1900" b="1" dirty="0"/>
              <a:t>Weight bias internalization</a:t>
            </a:r>
            <a:r>
              <a:rPr lang="en-US" sz="1900" dirty="0"/>
              <a:t>, </a:t>
            </a:r>
            <a:r>
              <a:rPr lang="en-US" sz="1900" b="1" dirty="0"/>
              <a:t>weight stigma</a:t>
            </a:r>
            <a:r>
              <a:rPr lang="en-US" sz="1900" dirty="0"/>
              <a:t>, and </a:t>
            </a:r>
            <a:r>
              <a:rPr lang="en-US" sz="1900" b="1" dirty="0"/>
              <a:t>stigma about having the surgery </a:t>
            </a:r>
            <a:r>
              <a:rPr lang="en-US" sz="1900" dirty="0"/>
              <a:t>all contribute to feelings of social isolation, disordered eating, and reduced motivation to engage in physical activity. </a:t>
            </a:r>
          </a:p>
          <a:p>
            <a:r>
              <a:rPr lang="it-IT" sz="1400" b="0" dirty="0" err="1"/>
              <a:t>Himmelstein</a:t>
            </a:r>
            <a:r>
              <a:rPr lang="it-IT" sz="1400" b="0" dirty="0"/>
              <a:t> MS, </a:t>
            </a:r>
            <a:r>
              <a:rPr lang="it-IT" sz="1400" b="0" dirty="0" err="1"/>
              <a:t>Knepp</a:t>
            </a:r>
            <a:r>
              <a:rPr lang="it-IT" sz="1400" b="0" dirty="0"/>
              <a:t> KA, Phelan SM. The </a:t>
            </a:r>
            <a:r>
              <a:rPr lang="it-IT" sz="1400" b="0" dirty="0" err="1"/>
              <a:t>role</a:t>
            </a:r>
            <a:r>
              <a:rPr lang="it-IT" sz="1400" b="0" dirty="0"/>
              <a:t> of weight stigma in weight </a:t>
            </a:r>
            <a:r>
              <a:rPr lang="it-IT" sz="1400" b="0" dirty="0" err="1"/>
              <a:t>regain</a:t>
            </a:r>
            <a:r>
              <a:rPr lang="it-IT" sz="1400" b="0" dirty="0"/>
              <a:t> in </a:t>
            </a:r>
            <a:r>
              <a:rPr lang="it-IT" sz="1400" b="0" dirty="0" err="1"/>
              <a:t>bariatric</a:t>
            </a:r>
            <a:r>
              <a:rPr lang="it-IT" sz="1400" b="0" dirty="0"/>
              <a:t> surgery</a:t>
            </a:r>
            <a:endParaRPr lang="en-US" sz="1400" b="0" dirty="0"/>
          </a:p>
          <a:p>
            <a:endParaRPr lang="en-US" sz="1900" dirty="0"/>
          </a:p>
        </p:txBody>
      </p:sp>
      <p:pic>
        <p:nvPicPr>
          <p:cNvPr id="5" name="Immagine 4" descr="Immagine che contiene Viso umano, persona, vestiti, muro&#10;&#10;Descrizione generata automaticamente">
            <a:extLst>
              <a:ext uri="{FF2B5EF4-FFF2-40B4-BE49-F238E27FC236}">
                <a16:creationId xmlns:a16="http://schemas.microsoft.com/office/drawing/2014/main" id="{357443D9-B86B-5AA2-3CD7-A418E55FB63B}"/>
              </a:ext>
            </a:extLst>
          </p:cNvPr>
          <p:cNvPicPr>
            <a:picLocks noChangeAspect="1"/>
          </p:cNvPicPr>
          <p:nvPr/>
        </p:nvPicPr>
        <p:blipFill rotWithShape="1">
          <a:blip r:embed="rId2"/>
          <a:srcRect b="10442"/>
          <a:stretch/>
        </p:blipFill>
        <p:spPr>
          <a:xfrm>
            <a:off x="1216548" y="2108201"/>
            <a:ext cx="10058400" cy="3760891"/>
          </a:xfrm>
          <a:prstGeom prst="rect">
            <a:avLst/>
          </a:prstGeom>
          <a:noFill/>
        </p:spPr>
      </p:pic>
    </p:spTree>
    <p:extLst>
      <p:ext uri="{BB962C8B-B14F-4D97-AF65-F5344CB8AC3E}">
        <p14:creationId xmlns:p14="http://schemas.microsoft.com/office/powerpoint/2010/main" val="3871111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descr="Immagine che contiene vestiti, cielo, aria aperta, uomo&#10;&#10;Descrizione generata automaticamente">
            <a:extLst>
              <a:ext uri="{FF2B5EF4-FFF2-40B4-BE49-F238E27FC236}">
                <a16:creationId xmlns:a16="http://schemas.microsoft.com/office/drawing/2014/main" id="{DDAAA644-07C3-6D20-E259-ABBA604E48CC}"/>
              </a:ext>
            </a:extLst>
          </p:cNvPr>
          <p:cNvPicPr>
            <a:picLocks noChangeAspect="1"/>
          </p:cNvPicPr>
          <p:nvPr/>
        </p:nvPicPr>
        <p:blipFill rotWithShape="1">
          <a:blip r:embed="rId2">
            <a:alphaModFix amt="60000"/>
          </a:blip>
          <a:srcRect t="215" b="2055"/>
          <a:stretch/>
        </p:blipFill>
        <p:spPr>
          <a:xfrm>
            <a:off x="180975" y="182880"/>
            <a:ext cx="11823637" cy="6499784"/>
          </a:xfrm>
          <a:prstGeom prst="rect">
            <a:avLst/>
          </a:prstGeom>
        </p:spPr>
      </p:pic>
      <p:sp>
        <p:nvSpPr>
          <p:cNvPr id="6" name="Titolo 5">
            <a:extLst>
              <a:ext uri="{FF2B5EF4-FFF2-40B4-BE49-F238E27FC236}">
                <a16:creationId xmlns:a16="http://schemas.microsoft.com/office/drawing/2014/main" id="{EC33D9EF-EA89-4285-D6FD-1185C82E7169}"/>
              </a:ext>
            </a:extLst>
          </p:cNvPr>
          <p:cNvSpPr>
            <a:spLocks noGrp="1"/>
          </p:cNvSpPr>
          <p:nvPr>
            <p:ph type="title"/>
          </p:nvPr>
        </p:nvSpPr>
        <p:spPr>
          <a:xfrm>
            <a:off x="838200" y="525195"/>
            <a:ext cx="10165218" cy="2806506"/>
          </a:xfrm>
        </p:spPr>
        <p:txBody>
          <a:bodyPr anchor="b">
            <a:normAutofit/>
          </a:bodyPr>
          <a:lstStyle/>
          <a:p>
            <a:endParaRPr lang="it-IT" sz="4000">
              <a:solidFill>
                <a:srgbClr val="FFFFFF"/>
              </a:solidFill>
            </a:endParaRPr>
          </a:p>
        </p:txBody>
      </p:sp>
      <p:sp>
        <p:nvSpPr>
          <p:cNvPr id="7" name="Segnaposto contenuto 6">
            <a:extLst>
              <a:ext uri="{FF2B5EF4-FFF2-40B4-BE49-F238E27FC236}">
                <a16:creationId xmlns:a16="http://schemas.microsoft.com/office/drawing/2014/main" id="{2DDAFADA-F801-EBA5-4183-463771467E0B}"/>
              </a:ext>
            </a:extLst>
          </p:cNvPr>
          <p:cNvSpPr>
            <a:spLocks noGrp="1"/>
          </p:cNvSpPr>
          <p:nvPr>
            <p:ph idx="1"/>
          </p:nvPr>
        </p:nvSpPr>
        <p:spPr>
          <a:xfrm>
            <a:off x="838200" y="3526300"/>
            <a:ext cx="10165218" cy="2588458"/>
          </a:xfrm>
        </p:spPr>
        <p:txBody>
          <a:bodyPr>
            <a:normAutofit/>
          </a:bodyPr>
          <a:lstStyle/>
          <a:p>
            <a:r>
              <a:rPr lang="it-IT" sz="2000" dirty="0">
                <a:solidFill>
                  <a:srgbClr val="FFFFFF"/>
                </a:solidFill>
              </a:rPr>
              <a:t>Pregiudizio e Stigma sul peso</a:t>
            </a:r>
          </a:p>
          <a:p>
            <a:r>
              <a:rPr lang="it-IT" sz="2000" dirty="0">
                <a:solidFill>
                  <a:srgbClr val="FFFFFF"/>
                </a:solidFill>
              </a:rPr>
              <a:t>Interiorizzazione dei pregiudizi e stereotipi sul peso</a:t>
            </a:r>
          </a:p>
          <a:p>
            <a:r>
              <a:rPr lang="it-IT" sz="2000" dirty="0">
                <a:solidFill>
                  <a:srgbClr val="FFFFFF"/>
                </a:solidFill>
              </a:rPr>
              <a:t>Stigma per essersi sottoposti a intervento di chirurgia </a:t>
            </a:r>
            <a:r>
              <a:rPr lang="it-IT" sz="2000" dirty="0" err="1">
                <a:solidFill>
                  <a:srgbClr val="FFFFFF"/>
                </a:solidFill>
              </a:rPr>
              <a:t>bariatrica</a:t>
            </a:r>
            <a:r>
              <a:rPr lang="it-IT" sz="2000" dirty="0">
                <a:solidFill>
                  <a:srgbClr val="FFFFFF"/>
                </a:solidFill>
              </a:rPr>
              <a:t>/metabolica</a:t>
            </a:r>
          </a:p>
          <a:p>
            <a:pPr marL="0" indent="0">
              <a:buNone/>
            </a:pPr>
            <a:endParaRPr lang="it-IT" sz="2000" dirty="0">
              <a:solidFill>
                <a:srgbClr val="FFFFFF"/>
              </a:solidFill>
            </a:endParaRPr>
          </a:p>
          <a:p>
            <a:pPr marL="0" indent="0">
              <a:buNone/>
            </a:pPr>
            <a:r>
              <a:rPr lang="it-IT" sz="1200" dirty="0" err="1">
                <a:solidFill>
                  <a:srgbClr val="FFFFFF"/>
                </a:solidFill>
              </a:rPr>
              <a:t>Himmelsetein</a:t>
            </a:r>
            <a:r>
              <a:rPr lang="it-IT" sz="1200" dirty="0">
                <a:solidFill>
                  <a:srgbClr val="FFFFFF"/>
                </a:solidFill>
              </a:rPr>
              <a:t>, </a:t>
            </a:r>
            <a:r>
              <a:rPr lang="it-IT" sz="1200" dirty="0" err="1">
                <a:solidFill>
                  <a:srgbClr val="FFFFFF"/>
                </a:solidFill>
              </a:rPr>
              <a:t>Knepp</a:t>
            </a:r>
            <a:r>
              <a:rPr lang="it-IT" sz="1200" dirty="0">
                <a:solidFill>
                  <a:srgbClr val="FFFFFF"/>
                </a:solidFill>
              </a:rPr>
              <a:t> &amp; </a:t>
            </a:r>
            <a:r>
              <a:rPr lang="it-IT" sz="1200" dirty="0" err="1">
                <a:solidFill>
                  <a:srgbClr val="FFFFFF"/>
                </a:solidFill>
              </a:rPr>
              <a:t>phelan</a:t>
            </a:r>
            <a:r>
              <a:rPr lang="it-IT" sz="1200" dirty="0">
                <a:solidFill>
                  <a:srgbClr val="FFFFFF"/>
                </a:solidFill>
              </a:rPr>
              <a:t> 2022</a:t>
            </a:r>
          </a:p>
        </p:txBody>
      </p:sp>
    </p:spTree>
    <p:extLst>
      <p:ext uri="{BB962C8B-B14F-4D97-AF65-F5344CB8AC3E}">
        <p14:creationId xmlns:p14="http://schemas.microsoft.com/office/powerpoint/2010/main" val="1899457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FA811B7D-44B4-3726-06D6-BC01E54554A3}"/>
              </a:ext>
            </a:extLst>
          </p:cNvPr>
          <p:cNvSpPr>
            <a:spLocks noGrp="1"/>
          </p:cNvSpPr>
          <p:nvPr>
            <p:ph type="title"/>
          </p:nvPr>
        </p:nvSpPr>
        <p:spPr>
          <a:xfrm>
            <a:off x="755484" y="739835"/>
            <a:ext cx="3702580" cy="1616203"/>
          </a:xfrm>
        </p:spPr>
        <p:txBody>
          <a:bodyPr vert="horz" lIns="91440" tIns="45720" rIns="91440" bIns="45720" rtlCol="0" anchor="b">
            <a:normAutofit/>
          </a:bodyPr>
          <a:lstStyle/>
          <a:p>
            <a:pPr algn="ctr"/>
            <a:r>
              <a:rPr lang="en-US" sz="3200" kern="1200" dirty="0">
                <a:solidFill>
                  <a:srgbClr val="FFFFFF"/>
                </a:solidFill>
                <a:latin typeface="+mj-lt"/>
                <a:ea typeface="+mj-ea"/>
                <a:cs typeface="+mj-cs"/>
              </a:rPr>
              <a:t>STIGMA</a:t>
            </a:r>
          </a:p>
        </p:txBody>
      </p:sp>
      <p:sp>
        <p:nvSpPr>
          <p:cNvPr id="4" name="Segnaposto contenuto 3">
            <a:extLst>
              <a:ext uri="{FF2B5EF4-FFF2-40B4-BE49-F238E27FC236}">
                <a16:creationId xmlns:a16="http://schemas.microsoft.com/office/drawing/2014/main" id="{721DFDBD-7C81-81DB-B73F-E7F678C2CA98}"/>
              </a:ext>
            </a:extLst>
          </p:cNvPr>
          <p:cNvSpPr>
            <a:spLocks noGrp="1"/>
          </p:cNvSpPr>
          <p:nvPr>
            <p:ph sz="half" idx="2"/>
          </p:nvPr>
        </p:nvSpPr>
        <p:spPr>
          <a:xfrm>
            <a:off x="755484" y="2459116"/>
            <a:ext cx="3702579" cy="3524823"/>
          </a:xfrm>
        </p:spPr>
        <p:txBody>
          <a:bodyPr vert="horz" lIns="91440" tIns="45720" rIns="91440" bIns="45720" rtlCol="0">
            <a:normAutofit/>
          </a:bodyPr>
          <a:lstStyle/>
          <a:p>
            <a:r>
              <a:rPr lang="en-US" sz="2000" dirty="0">
                <a:solidFill>
                  <a:srgbClr val="FFFFFF"/>
                </a:solidFill>
              </a:rPr>
              <a:t>Lo stigma </a:t>
            </a:r>
            <a:r>
              <a:rPr lang="en-US" sz="2000" dirty="0" err="1">
                <a:solidFill>
                  <a:srgbClr val="FFFFFF"/>
                </a:solidFill>
              </a:rPr>
              <a:t>è</a:t>
            </a:r>
            <a:r>
              <a:rPr lang="en-US" sz="2000" dirty="0">
                <a:solidFill>
                  <a:srgbClr val="FFFFFF"/>
                </a:solidFill>
              </a:rPr>
              <a:t> un </a:t>
            </a:r>
            <a:r>
              <a:rPr lang="en-US" sz="2000" dirty="0" err="1">
                <a:solidFill>
                  <a:srgbClr val="FFFFFF"/>
                </a:solidFill>
              </a:rPr>
              <a:t>processo</a:t>
            </a:r>
            <a:r>
              <a:rPr lang="en-US" sz="2000" dirty="0">
                <a:solidFill>
                  <a:srgbClr val="FFFFFF"/>
                </a:solidFill>
              </a:rPr>
              <a:t> </a:t>
            </a:r>
            <a:r>
              <a:rPr lang="en-US" sz="2000" dirty="0" err="1">
                <a:solidFill>
                  <a:srgbClr val="FFFFFF"/>
                </a:solidFill>
              </a:rPr>
              <a:t>complesso</a:t>
            </a:r>
            <a:endParaRPr lang="en-US" sz="2000" dirty="0">
              <a:solidFill>
                <a:srgbClr val="FFFFFF"/>
              </a:solidFill>
            </a:endParaRPr>
          </a:p>
          <a:p>
            <a:r>
              <a:rPr lang="en-US" sz="2000" dirty="0" err="1">
                <a:solidFill>
                  <a:srgbClr val="FFFFFF"/>
                </a:solidFill>
              </a:rPr>
              <a:t>Marchio</a:t>
            </a:r>
            <a:r>
              <a:rPr lang="en-US" sz="2000" dirty="0">
                <a:solidFill>
                  <a:srgbClr val="FFFFFF"/>
                </a:solidFill>
              </a:rPr>
              <a:t> </a:t>
            </a:r>
            <a:r>
              <a:rPr lang="en-US" sz="2000" dirty="0" err="1">
                <a:solidFill>
                  <a:srgbClr val="FFFFFF"/>
                </a:solidFill>
              </a:rPr>
              <a:t>impresso</a:t>
            </a:r>
            <a:r>
              <a:rPr lang="en-US" sz="2000" dirty="0">
                <a:solidFill>
                  <a:srgbClr val="FFFFFF"/>
                </a:solidFill>
              </a:rPr>
              <a:t> a </a:t>
            </a:r>
            <a:r>
              <a:rPr lang="en-US" sz="2000" dirty="0" err="1">
                <a:solidFill>
                  <a:srgbClr val="FFFFFF"/>
                </a:solidFill>
              </a:rPr>
              <a:t>schiavi</a:t>
            </a:r>
            <a:r>
              <a:rPr lang="en-US" sz="2000" dirty="0">
                <a:solidFill>
                  <a:srgbClr val="FFFFFF"/>
                </a:solidFill>
              </a:rPr>
              <a:t>, </a:t>
            </a:r>
            <a:r>
              <a:rPr lang="en-US" sz="2000" dirty="0" err="1">
                <a:solidFill>
                  <a:srgbClr val="FFFFFF"/>
                </a:solidFill>
              </a:rPr>
              <a:t>cirimionali</a:t>
            </a:r>
            <a:r>
              <a:rPr lang="en-US" sz="2000" dirty="0">
                <a:solidFill>
                  <a:srgbClr val="FFFFFF"/>
                </a:solidFill>
              </a:rPr>
              <a:t> e </a:t>
            </a:r>
            <a:r>
              <a:rPr lang="en-US" sz="2000" dirty="0" err="1">
                <a:solidFill>
                  <a:srgbClr val="FFFFFF"/>
                </a:solidFill>
              </a:rPr>
              <a:t>traditori</a:t>
            </a:r>
            <a:r>
              <a:rPr lang="en-US" sz="2000" dirty="0">
                <a:solidFill>
                  <a:srgbClr val="FFFFFF"/>
                </a:solidFill>
              </a:rPr>
              <a:t> per </a:t>
            </a:r>
            <a:r>
              <a:rPr lang="en-US" sz="2000" dirty="0" err="1">
                <a:solidFill>
                  <a:srgbClr val="FFFFFF"/>
                </a:solidFill>
              </a:rPr>
              <a:t>identificarli</a:t>
            </a:r>
            <a:r>
              <a:rPr lang="en-US" sz="2000" dirty="0">
                <a:solidFill>
                  <a:srgbClr val="FFFFFF"/>
                </a:solidFill>
              </a:rPr>
              <a:t> come </a:t>
            </a:r>
            <a:r>
              <a:rPr lang="en-US" sz="2000" dirty="0" err="1">
                <a:solidFill>
                  <a:srgbClr val="FFFFFF"/>
                </a:solidFill>
              </a:rPr>
              <a:t>persone</a:t>
            </a:r>
            <a:r>
              <a:rPr lang="en-US" sz="2000" dirty="0">
                <a:solidFill>
                  <a:srgbClr val="FFFFFF"/>
                </a:solidFill>
              </a:rPr>
              <a:t> </a:t>
            </a:r>
            <a:r>
              <a:rPr lang="en-US" sz="2000" dirty="0" err="1">
                <a:solidFill>
                  <a:srgbClr val="FFFFFF"/>
                </a:solidFill>
              </a:rPr>
              <a:t>imperfette</a:t>
            </a:r>
            <a:r>
              <a:rPr lang="en-US" sz="2000" dirty="0">
                <a:solidFill>
                  <a:srgbClr val="FFFFFF"/>
                </a:solidFill>
              </a:rPr>
              <a:t> o </a:t>
            </a:r>
            <a:r>
              <a:rPr lang="en-US" sz="2000" dirty="0" err="1">
                <a:solidFill>
                  <a:srgbClr val="FFFFFF"/>
                </a:solidFill>
              </a:rPr>
              <a:t>immorali</a:t>
            </a:r>
            <a:endParaRPr lang="en-US" sz="2000" dirty="0">
              <a:solidFill>
                <a:srgbClr val="FFFFFF"/>
              </a:solidFill>
            </a:endParaRPr>
          </a:p>
          <a:p>
            <a:r>
              <a:rPr lang="en-US" sz="2000" dirty="0">
                <a:solidFill>
                  <a:srgbClr val="FFFFFF"/>
                </a:solidFill>
              </a:rPr>
              <a:t>Goffman ha </a:t>
            </a:r>
            <a:r>
              <a:rPr lang="en-US" sz="2000" dirty="0" err="1">
                <a:solidFill>
                  <a:srgbClr val="FFFFFF"/>
                </a:solidFill>
              </a:rPr>
              <a:t>definito</a:t>
            </a:r>
            <a:r>
              <a:rPr lang="en-US" sz="2000" dirty="0">
                <a:solidFill>
                  <a:srgbClr val="FFFFFF"/>
                </a:solidFill>
              </a:rPr>
              <a:t> lo stigma come un </a:t>
            </a:r>
            <a:r>
              <a:rPr lang="en-US" sz="2000" dirty="0" err="1">
                <a:solidFill>
                  <a:srgbClr val="FFFFFF"/>
                </a:solidFill>
              </a:rPr>
              <a:t>attributo</a:t>
            </a:r>
            <a:r>
              <a:rPr lang="en-US" sz="2000" dirty="0">
                <a:solidFill>
                  <a:srgbClr val="FFFFFF"/>
                </a:solidFill>
              </a:rPr>
              <a:t>  </a:t>
            </a:r>
            <a:r>
              <a:rPr lang="en-US" sz="2000" dirty="0" err="1">
                <a:solidFill>
                  <a:srgbClr val="FFFFFF"/>
                </a:solidFill>
              </a:rPr>
              <a:t>profondamente</a:t>
            </a:r>
            <a:r>
              <a:rPr lang="en-US" sz="2000" dirty="0">
                <a:solidFill>
                  <a:srgbClr val="FFFFFF"/>
                </a:solidFill>
              </a:rPr>
              <a:t> </a:t>
            </a:r>
            <a:r>
              <a:rPr lang="en-US" sz="2000" dirty="0" err="1">
                <a:solidFill>
                  <a:srgbClr val="FFFFFF"/>
                </a:solidFill>
              </a:rPr>
              <a:t>screditante</a:t>
            </a:r>
            <a:r>
              <a:rPr lang="en-US" sz="2000" dirty="0">
                <a:solidFill>
                  <a:srgbClr val="FFFFFF"/>
                </a:solidFill>
              </a:rPr>
              <a:t> </a:t>
            </a:r>
          </a:p>
        </p:txBody>
      </p:sp>
      <p:pic>
        <p:nvPicPr>
          <p:cNvPr id="5" name="Segnaposto contenuto 4">
            <a:extLst>
              <a:ext uri="{FF2B5EF4-FFF2-40B4-BE49-F238E27FC236}">
                <a16:creationId xmlns:a16="http://schemas.microsoft.com/office/drawing/2014/main" id="{48B223C1-A06A-8F13-A243-054D6497AF76}"/>
              </a:ext>
            </a:extLst>
          </p:cNvPr>
          <p:cNvPicPr>
            <a:picLocks noGrp="1" noChangeAspect="1"/>
          </p:cNvPicPr>
          <p:nvPr>
            <p:ph sz="half" idx="1"/>
          </p:nvPr>
        </p:nvPicPr>
        <p:blipFill>
          <a:blip r:embed="rId2"/>
          <a:stretch>
            <a:fillRect/>
          </a:stretch>
        </p:blipFill>
        <p:spPr>
          <a:xfrm>
            <a:off x="6066919" y="787114"/>
            <a:ext cx="5283771" cy="5283771"/>
          </a:xfrm>
          <a:prstGeom prst="rect">
            <a:avLst/>
          </a:prstGeom>
        </p:spPr>
      </p:pic>
    </p:spTree>
    <p:extLst>
      <p:ext uri="{BB962C8B-B14F-4D97-AF65-F5344CB8AC3E}">
        <p14:creationId xmlns:p14="http://schemas.microsoft.com/office/powerpoint/2010/main" val="389114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persona, uomo, interno&#10;&#10;Descrizione generata automaticamente">
            <a:extLst>
              <a:ext uri="{FF2B5EF4-FFF2-40B4-BE49-F238E27FC236}">
                <a16:creationId xmlns:a16="http://schemas.microsoft.com/office/drawing/2014/main" id="{CBCCBB2A-B6A4-034D-0743-8ABD832C4612}"/>
              </a:ext>
            </a:extLst>
          </p:cNvPr>
          <p:cNvPicPr>
            <a:picLocks noChangeAspect="1"/>
          </p:cNvPicPr>
          <p:nvPr/>
        </p:nvPicPr>
        <p:blipFill rotWithShape="1">
          <a:blip r:embed="rId2"/>
          <a:srcRect r="3" b="27447"/>
          <a:stretch/>
        </p:blipFill>
        <p:spPr>
          <a:xfrm>
            <a:off x="4038599" y="10"/>
            <a:ext cx="8160026" cy="6875809"/>
          </a:xfrm>
          <a:prstGeom prst="rect">
            <a:avLst/>
          </a:prstGeom>
        </p:spPr>
      </p:pic>
      <p:sp>
        <p:nvSpPr>
          <p:cNvPr id="25" name="Freeform: Shape 2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Title 2">
            <a:extLst>
              <a:ext uri="{FF2B5EF4-FFF2-40B4-BE49-F238E27FC236}">
                <a16:creationId xmlns:a16="http://schemas.microsoft.com/office/drawing/2014/main" id="{8C61D251-43DE-4A92-AF89-BF3E98248A87}"/>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b="1">
                <a:solidFill>
                  <a:srgbClr val="FFFFFF"/>
                </a:solidFill>
              </a:rPr>
              <a:t>Autocritica</a:t>
            </a:r>
            <a:br>
              <a:rPr lang="en-US" sz="4000" b="1">
                <a:solidFill>
                  <a:srgbClr val="FFFFFF"/>
                </a:solidFill>
              </a:rPr>
            </a:br>
            <a:r>
              <a:rPr lang="en-US" sz="4000" b="1">
                <a:solidFill>
                  <a:srgbClr val="FFFFFF"/>
                </a:solidFill>
              </a:rPr>
              <a:t> Colpa</a:t>
            </a:r>
            <a:br>
              <a:rPr lang="en-US" sz="4000" b="1">
                <a:solidFill>
                  <a:srgbClr val="FFFFFF"/>
                </a:solidFill>
              </a:rPr>
            </a:br>
            <a:r>
              <a:rPr lang="en-US" sz="4000" b="1">
                <a:solidFill>
                  <a:srgbClr val="FFFFFF"/>
                </a:solidFill>
              </a:rPr>
              <a:t> Vergogna</a:t>
            </a:r>
          </a:p>
        </p:txBody>
      </p:sp>
      <p:sp>
        <p:nvSpPr>
          <p:cNvPr id="2" name="Segnaposto data 1">
            <a:extLst>
              <a:ext uri="{FF2B5EF4-FFF2-40B4-BE49-F238E27FC236}">
                <a16:creationId xmlns:a16="http://schemas.microsoft.com/office/drawing/2014/main" id="{15A30479-D10B-28EF-C14B-EB428B5BA846}"/>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algn="r">
              <a:defRPr/>
            </a:pPr>
            <a:endParaRPr lang="en-US" sz="1100">
              <a:solidFill>
                <a:srgbClr val="FFFFFF"/>
              </a:solidFill>
              <a:latin typeface="Calibri" panose="020F0502020204030204"/>
            </a:endParaRPr>
          </a:p>
        </p:txBody>
      </p:sp>
      <p:sp>
        <p:nvSpPr>
          <p:cNvPr id="5" name="Segnaposto numero diapositiva 4">
            <a:extLst>
              <a:ext uri="{FF2B5EF4-FFF2-40B4-BE49-F238E27FC236}">
                <a16:creationId xmlns:a16="http://schemas.microsoft.com/office/drawing/2014/main" id="{F57885C1-A9DB-54D5-3FE6-E53B9CF9986E}"/>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defRPr/>
            </a:pPr>
            <a:fld id="{86CB4B4D-7CA3-9044-876B-883B54F8677D}" type="slidenum">
              <a:rPr lang="en-US" sz="1100">
                <a:solidFill>
                  <a:srgbClr val="FFFFFF"/>
                </a:solidFill>
                <a:latin typeface="Calibri" panose="020F0502020204030204"/>
              </a:rPr>
              <a:pPr>
                <a:spcAft>
                  <a:spcPts val="600"/>
                </a:spcAft>
                <a:defRPr/>
              </a:pPr>
              <a:t>20</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146584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6" name="Rectangle 465">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1" name="Artax-salvataggio-1.jpg" descr="Artax-salvataggio-1.jpg"/>
          <p:cNvPicPr>
            <a:picLocks noChangeAspect="1"/>
          </p:cNvPicPr>
          <p:nvPr/>
        </p:nvPicPr>
        <p:blipFill rotWithShape="1">
          <a:blip r:embed="rId2"/>
          <a:srcRect t="2264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p:spPr>
      </p:pic>
      <p:grpSp>
        <p:nvGrpSpPr>
          <p:cNvPr id="468" name="Group 46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69" name="Freeform: Shape 46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0" name="Freeform: Shape 46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CasellaDiTesto 1">
            <a:extLst>
              <a:ext uri="{FF2B5EF4-FFF2-40B4-BE49-F238E27FC236}">
                <a16:creationId xmlns:a16="http://schemas.microsoft.com/office/drawing/2014/main" id="{6FD4B960-176D-7543-9F0F-35D522546D0D}"/>
              </a:ext>
            </a:extLst>
          </p:cNvPr>
          <p:cNvSpPr txBox="1"/>
          <p:nvPr/>
        </p:nvSpPr>
        <p:spPr>
          <a:xfrm>
            <a:off x="5664200" y="4669978"/>
            <a:ext cx="6160369" cy="158051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a:lnSpc>
                <a:spcPct val="90000"/>
              </a:lnSpc>
              <a:spcBef>
                <a:spcPct val="0"/>
              </a:spcBef>
              <a:spcAft>
                <a:spcPts val="600"/>
              </a:spcAft>
            </a:pPr>
            <a:r>
              <a:rPr lang="en-US" sz="2400" b="1" dirty="0">
                <a:solidFill>
                  <a:schemeClr val="bg1">
                    <a:alpha val="80000"/>
                  </a:schemeClr>
                </a:solidFill>
                <a:sym typeface="Calibri"/>
              </a:rPr>
              <a:t>You Are </a:t>
            </a:r>
            <a:r>
              <a:rPr lang="en-US" sz="2400" b="1" dirty="0">
                <a:solidFill>
                  <a:schemeClr val="bg1">
                    <a:alpha val="80000"/>
                  </a:schemeClr>
                </a:solidFill>
              </a:rPr>
              <a:t>A</a:t>
            </a:r>
            <a:r>
              <a:rPr lang="en-US" sz="2400" b="1" dirty="0">
                <a:solidFill>
                  <a:schemeClr val="bg1">
                    <a:alpha val="80000"/>
                  </a:schemeClr>
                </a:solidFill>
                <a:sym typeface="Calibri"/>
              </a:rPr>
              <a:t>lways at War </a:t>
            </a:r>
            <a:r>
              <a:rPr lang="en-US" sz="2400" b="1" dirty="0">
                <a:solidFill>
                  <a:schemeClr val="bg1">
                    <a:alpha val="80000"/>
                  </a:schemeClr>
                </a:solidFill>
              </a:rPr>
              <a:t>W</a:t>
            </a:r>
            <a:r>
              <a:rPr lang="en-US" sz="2400" b="1" dirty="0">
                <a:solidFill>
                  <a:schemeClr val="bg1">
                    <a:alpha val="80000"/>
                  </a:schemeClr>
                </a:solidFill>
                <a:sym typeface="Calibri"/>
              </a:rPr>
              <a:t>ith </a:t>
            </a:r>
            <a:r>
              <a:rPr lang="en-US" sz="2400" b="1" dirty="0">
                <a:solidFill>
                  <a:schemeClr val="bg1">
                    <a:alpha val="80000"/>
                  </a:schemeClr>
                </a:solidFill>
              </a:rPr>
              <a:t>Y</a:t>
            </a:r>
            <a:r>
              <a:rPr lang="en-US" sz="2400" b="1" dirty="0">
                <a:solidFill>
                  <a:schemeClr val="bg1">
                    <a:alpha val="80000"/>
                  </a:schemeClr>
                </a:solidFill>
                <a:sym typeface="Calibri"/>
              </a:rPr>
              <a:t>ourself </a:t>
            </a:r>
          </a:p>
          <a:p>
            <a:pPr>
              <a:lnSpc>
                <a:spcPct val="90000"/>
              </a:lnSpc>
              <a:spcBef>
                <a:spcPct val="0"/>
              </a:spcBef>
              <a:spcAft>
                <a:spcPts val="600"/>
              </a:spcAft>
            </a:pPr>
            <a:r>
              <a:rPr lang="en-US" sz="1400" b="1" dirty="0">
                <a:solidFill>
                  <a:schemeClr val="bg1">
                    <a:alpha val="80000"/>
                  </a:schemeClr>
                </a:solidFill>
                <a:sym typeface="Calibri"/>
              </a:rPr>
              <a:t>Andrew </a:t>
            </a:r>
            <a:r>
              <a:rPr lang="en-US" sz="1400" b="1" dirty="0" err="1">
                <a:solidFill>
                  <a:schemeClr val="bg1">
                    <a:alpha val="80000"/>
                  </a:schemeClr>
                </a:solidFill>
                <a:sym typeface="Calibri"/>
              </a:rPr>
              <a:t>Grannel</a:t>
            </a:r>
            <a:r>
              <a:rPr lang="en-US" sz="1400" b="1" dirty="0">
                <a:solidFill>
                  <a:schemeClr val="bg1">
                    <a:alpha val="80000"/>
                  </a:schemeClr>
                </a:solidFill>
                <a:sym typeface="Calibri"/>
              </a:rPr>
              <a:t> et al., 2021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30"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34"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Desk with stethoscope and computer keyboard">
            <a:extLst>
              <a:ext uri="{FF2B5EF4-FFF2-40B4-BE49-F238E27FC236}">
                <a16:creationId xmlns:a16="http://schemas.microsoft.com/office/drawing/2014/main" id="{58F2FCA8-1CBC-28DE-CDE0-C81FCCFC17E3}"/>
              </a:ext>
            </a:extLst>
          </p:cNvPr>
          <p:cNvPicPr>
            <a:picLocks noChangeAspect="1"/>
          </p:cNvPicPr>
          <p:nvPr/>
        </p:nvPicPr>
        <p:blipFill rotWithShape="1">
          <a:blip r:embed="rId3"/>
          <a:srcRect l="46376"/>
          <a:stretch/>
        </p:blipFill>
        <p:spPr>
          <a:xfrm>
            <a:off x="7082810" y="841663"/>
            <a:ext cx="4166151" cy="5185923"/>
          </a:xfrm>
          <a:prstGeom prst="rect">
            <a:avLst/>
          </a:prstGeom>
        </p:spPr>
      </p:pic>
      <p:grpSp>
        <p:nvGrpSpPr>
          <p:cNvPr id="37" name="Group 36">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38" name="Freeform: Shape 37">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A85682F0-E26E-D794-9085-A0077614F895}"/>
              </a:ext>
            </a:extLst>
          </p:cNvPr>
          <p:cNvSpPr>
            <a:spLocks noGrp="1"/>
          </p:cNvSpPr>
          <p:nvPr>
            <p:ph type="title"/>
          </p:nvPr>
        </p:nvSpPr>
        <p:spPr>
          <a:xfrm>
            <a:off x="1014984" y="819015"/>
            <a:ext cx="5821537" cy="2353362"/>
          </a:xfrm>
        </p:spPr>
        <p:txBody>
          <a:bodyPr anchor="b">
            <a:normAutofit/>
          </a:bodyPr>
          <a:lstStyle/>
          <a:p>
            <a:r>
              <a:rPr lang="it-IT" sz="4100" b="1" dirty="0">
                <a:solidFill>
                  <a:schemeClr val="bg1"/>
                </a:solidFill>
                <a:latin typeface="AdvPSA88A"/>
              </a:rPr>
              <a:t>ASMBS ( position </a:t>
            </a:r>
            <a:r>
              <a:rPr lang="it-IT" sz="4100" b="1" dirty="0" err="1">
                <a:solidFill>
                  <a:schemeClr val="bg1"/>
                </a:solidFill>
                <a:latin typeface="AdvPSA88A"/>
              </a:rPr>
              <a:t>statement</a:t>
            </a:r>
            <a:r>
              <a:rPr lang="it-IT" sz="4100" b="1" dirty="0">
                <a:solidFill>
                  <a:schemeClr val="bg1"/>
                </a:solidFill>
                <a:latin typeface="AdvPSA88A"/>
              </a:rPr>
              <a:t> on weight </a:t>
            </a:r>
            <a:r>
              <a:rPr lang="it-IT" sz="4100" b="1" dirty="0" err="1">
                <a:solidFill>
                  <a:schemeClr val="bg1"/>
                </a:solidFill>
                <a:latin typeface="AdvPSA88A"/>
              </a:rPr>
              <a:t>bias</a:t>
            </a:r>
            <a:r>
              <a:rPr lang="it-IT" sz="4100" b="1" dirty="0">
                <a:solidFill>
                  <a:schemeClr val="bg1"/>
                </a:solidFill>
                <a:latin typeface="AdvPSA88A"/>
              </a:rPr>
              <a:t> and stigma</a:t>
            </a:r>
            <a:br>
              <a:rPr lang="it-IT" sz="4100" dirty="0">
                <a:solidFill>
                  <a:schemeClr val="bg1"/>
                </a:solidFill>
                <a:latin typeface="AdvPSA88A"/>
              </a:rPr>
            </a:br>
            <a:r>
              <a:rPr lang="it-IT" sz="4100" dirty="0">
                <a:solidFill>
                  <a:schemeClr val="bg1"/>
                </a:solidFill>
                <a:latin typeface="AdvPSA88A"/>
              </a:rPr>
              <a:t> </a:t>
            </a:r>
            <a:endParaRPr lang="it-IT" sz="4100" dirty="0">
              <a:solidFill>
                <a:schemeClr val="bg1"/>
              </a:solidFill>
            </a:endParaRPr>
          </a:p>
        </p:txBody>
      </p:sp>
      <p:sp>
        <p:nvSpPr>
          <p:cNvPr id="3" name="Segnaposto contenuto 2">
            <a:extLst>
              <a:ext uri="{FF2B5EF4-FFF2-40B4-BE49-F238E27FC236}">
                <a16:creationId xmlns:a16="http://schemas.microsoft.com/office/drawing/2014/main" id="{622A66B1-635D-C3E6-94D3-CA7C33590392}"/>
              </a:ext>
            </a:extLst>
          </p:cNvPr>
          <p:cNvSpPr>
            <a:spLocks noGrp="1"/>
          </p:cNvSpPr>
          <p:nvPr>
            <p:ph idx="1"/>
          </p:nvPr>
        </p:nvSpPr>
        <p:spPr>
          <a:xfrm>
            <a:off x="1014984" y="2873829"/>
            <a:ext cx="5821537" cy="3165156"/>
          </a:xfrm>
        </p:spPr>
        <p:txBody>
          <a:bodyPr anchor="t">
            <a:normAutofit/>
          </a:bodyPr>
          <a:lstStyle/>
          <a:p>
            <a:r>
              <a:rPr lang="it-IT" sz="1200" b="1" dirty="0">
                <a:solidFill>
                  <a:schemeClr val="bg1"/>
                </a:solidFill>
                <a:latin typeface="AdvPSA88A"/>
              </a:rPr>
              <a:t>Educare all’obesità come una malattia cronica: Conoscenza; Competenza; Comunicazione sensibile</a:t>
            </a:r>
          </a:p>
          <a:p>
            <a:r>
              <a:rPr lang="it-IT" sz="1200" b="1" dirty="0">
                <a:solidFill>
                  <a:schemeClr val="bg1"/>
                </a:solidFill>
                <a:latin typeface="AdvPSA88A"/>
              </a:rPr>
              <a:t>Training per aumentare la consapevolezza per e ridurre l’impatto dello stigma sul peso: Conoscere lo stigma; i propri atteggiamenti; le conseguenza sulla QOL</a:t>
            </a:r>
          </a:p>
          <a:p>
            <a:r>
              <a:rPr lang="it-IT" sz="1200" b="1" dirty="0">
                <a:solidFill>
                  <a:schemeClr val="bg1"/>
                </a:solidFill>
                <a:latin typeface="AdvPSA88A"/>
              </a:rPr>
              <a:t>Migliore conoscenza delle risorse</a:t>
            </a:r>
          </a:p>
          <a:p>
            <a:r>
              <a:rPr lang="it-IT" sz="1200" b="1" dirty="0">
                <a:solidFill>
                  <a:schemeClr val="bg1"/>
                </a:solidFill>
                <a:latin typeface="AdvPSA88A"/>
              </a:rPr>
              <a:t>Creare un ambiente confortevole e che risponde ai bisogni del paziente</a:t>
            </a:r>
          </a:p>
          <a:p>
            <a:r>
              <a:rPr lang="it-IT" sz="1200" b="1" dirty="0">
                <a:solidFill>
                  <a:schemeClr val="bg1"/>
                </a:solidFill>
                <a:latin typeface="AdvPSA88A"/>
              </a:rPr>
              <a:t>Educare il pubblico  sulla complessità della malattia obesità, lo stigma e sulla chirurgia </a:t>
            </a:r>
            <a:r>
              <a:rPr lang="it-IT" sz="1200" b="1" dirty="0" err="1">
                <a:solidFill>
                  <a:schemeClr val="bg1"/>
                </a:solidFill>
                <a:latin typeface="AdvPSA88A"/>
              </a:rPr>
              <a:t>bariatrica</a:t>
            </a:r>
            <a:r>
              <a:rPr lang="it-IT" sz="1200" b="1" dirty="0">
                <a:solidFill>
                  <a:schemeClr val="bg1"/>
                </a:solidFill>
                <a:latin typeface="AdvPSA88A"/>
              </a:rPr>
              <a:t> e stigma verso questa procedura</a:t>
            </a:r>
          </a:p>
          <a:p>
            <a:pPr marL="0" indent="0">
              <a:buNone/>
            </a:pPr>
            <a:endParaRPr lang="it-IT" sz="900" dirty="0">
              <a:solidFill>
                <a:schemeClr val="bg1"/>
              </a:solidFill>
              <a:latin typeface="AdvPSA88A"/>
            </a:endParaRPr>
          </a:p>
          <a:p>
            <a:pPr marL="0" indent="0">
              <a:buNone/>
            </a:pPr>
            <a:endParaRPr lang="it-IT" sz="900" dirty="0">
              <a:solidFill>
                <a:schemeClr val="bg1"/>
              </a:solidFill>
              <a:latin typeface="AdvPSA88A"/>
            </a:endParaRPr>
          </a:p>
          <a:p>
            <a:pPr marL="0" indent="0">
              <a:buNone/>
            </a:pPr>
            <a:endParaRPr lang="it-IT" sz="900" dirty="0">
              <a:solidFill>
                <a:schemeClr val="bg1"/>
              </a:solidFill>
              <a:latin typeface="AdvPSA88A"/>
            </a:endParaRPr>
          </a:p>
          <a:p>
            <a:pPr marL="0" indent="0">
              <a:buNone/>
            </a:pPr>
            <a:r>
              <a:rPr lang="it-IT" sz="900" dirty="0" err="1">
                <a:solidFill>
                  <a:schemeClr val="bg1"/>
                </a:solidFill>
                <a:latin typeface="AdvPSA88A"/>
              </a:rPr>
              <a:t>Eisemberg</a:t>
            </a:r>
            <a:r>
              <a:rPr lang="it-IT" sz="900" dirty="0">
                <a:solidFill>
                  <a:schemeClr val="bg1"/>
                </a:solidFill>
                <a:latin typeface="AdvPSA88A"/>
              </a:rPr>
              <a:t> et al., 2019</a:t>
            </a:r>
            <a:endParaRPr lang="it-IT" sz="900" dirty="0">
              <a:solidFill>
                <a:schemeClr val="bg1"/>
              </a:solidFill>
            </a:endParaRPr>
          </a:p>
          <a:p>
            <a:endParaRPr lang="it-IT" sz="900" dirty="0">
              <a:solidFill>
                <a:schemeClr val="bg1"/>
              </a:solidFill>
            </a:endParaRPr>
          </a:p>
        </p:txBody>
      </p:sp>
      <p:sp>
        <p:nvSpPr>
          <p:cNvPr id="6" name="Segnaposto numero diapositiva 5">
            <a:extLst>
              <a:ext uri="{FF2B5EF4-FFF2-40B4-BE49-F238E27FC236}">
                <a16:creationId xmlns:a16="http://schemas.microsoft.com/office/drawing/2014/main" id="{CB3776E0-A3CC-F408-AD2B-A4423EBF2A6E}"/>
              </a:ext>
            </a:extLst>
          </p:cNvPr>
          <p:cNvSpPr>
            <a:spLocks noGrp="1"/>
          </p:cNvSpPr>
          <p:nvPr>
            <p:ph type="sldNum" sz="quarter" idx="12"/>
          </p:nvPr>
        </p:nvSpPr>
        <p:spPr>
          <a:xfrm>
            <a:off x="11548872" y="6217920"/>
            <a:ext cx="640080" cy="640080"/>
          </a:xfrm>
        </p:spPr>
        <p:txBody>
          <a:bodyPr>
            <a:normAutofit/>
          </a:bodyPr>
          <a:lstStyle/>
          <a:p>
            <a:pPr algn="ctr">
              <a:spcAft>
                <a:spcPts val="600"/>
              </a:spcAft>
            </a:pPr>
            <a:fld id="{86CB4B4D-7CA3-9044-876B-883B54F8677D}" type="slidenum">
              <a:rPr lang="it-IT" sz="1600">
                <a:solidFill>
                  <a:schemeClr val="tx2"/>
                </a:solidFill>
              </a:rPr>
              <a:pPr algn="ctr">
                <a:spcAft>
                  <a:spcPts val="600"/>
                </a:spcAft>
              </a:pPr>
              <a:t>22</a:t>
            </a:fld>
            <a:endParaRPr lang="it-IT" sz="1600">
              <a:solidFill>
                <a:schemeClr val="tx2"/>
              </a:solidFill>
            </a:endParaRPr>
          </a:p>
        </p:txBody>
      </p:sp>
    </p:spTree>
    <p:extLst>
      <p:ext uri="{BB962C8B-B14F-4D97-AF65-F5344CB8AC3E}">
        <p14:creationId xmlns:p14="http://schemas.microsoft.com/office/powerpoint/2010/main" val="292820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1FF28DAC-88B7-2EF8-9693-417AFE3764C2}"/>
              </a:ext>
            </a:extLst>
          </p:cNvPr>
          <p:cNvSpPr>
            <a:spLocks noGrp="1"/>
          </p:cNvSpPr>
          <p:nvPr>
            <p:ph type="title"/>
          </p:nvPr>
        </p:nvSpPr>
        <p:spPr>
          <a:xfrm>
            <a:off x="603251" y="3562350"/>
            <a:ext cx="10985500" cy="2324100"/>
          </a:xfrm>
        </p:spPr>
        <p:txBody>
          <a:bodyPr/>
          <a:lstStyle/>
          <a:p>
            <a:endParaRPr lang="en-US"/>
          </a:p>
        </p:txBody>
      </p:sp>
      <p:sp>
        <p:nvSpPr>
          <p:cNvPr id="16" name="Text Placeholder 3">
            <a:extLst>
              <a:ext uri="{FF2B5EF4-FFF2-40B4-BE49-F238E27FC236}">
                <a16:creationId xmlns:a16="http://schemas.microsoft.com/office/drawing/2014/main" id="{C7CCD057-962C-E12A-BBDC-F89B388E4D68}"/>
              </a:ext>
            </a:extLst>
          </p:cNvPr>
          <p:cNvSpPr>
            <a:spLocks noGrp="1"/>
          </p:cNvSpPr>
          <p:nvPr>
            <p:ph type="body" sz="quarter" idx="22"/>
          </p:nvPr>
        </p:nvSpPr>
        <p:spPr>
          <a:xfrm>
            <a:off x="603846" y="553069"/>
            <a:ext cx="10984311" cy="318490"/>
          </a:xfrm>
        </p:spPr>
        <p:txBody>
          <a:bodyPr/>
          <a:lstStyle/>
          <a:p>
            <a:endParaRPr lang="en-US"/>
          </a:p>
        </p:txBody>
      </p:sp>
      <p:sp>
        <p:nvSpPr>
          <p:cNvPr id="18" name="Text Placeholder 4">
            <a:extLst>
              <a:ext uri="{FF2B5EF4-FFF2-40B4-BE49-F238E27FC236}">
                <a16:creationId xmlns:a16="http://schemas.microsoft.com/office/drawing/2014/main" id="{E71289A6-5A22-975D-C89F-1E5FF8A3B946}"/>
              </a:ext>
            </a:extLst>
          </p:cNvPr>
          <p:cNvSpPr>
            <a:spLocks noGrp="1"/>
          </p:cNvSpPr>
          <p:nvPr>
            <p:ph type="body" sz="quarter" idx="1"/>
          </p:nvPr>
        </p:nvSpPr>
        <p:spPr>
          <a:xfrm>
            <a:off x="603251" y="5804955"/>
            <a:ext cx="10985500" cy="558476"/>
          </a:xfrm>
        </p:spPr>
        <p:txBody>
          <a:bodyPr/>
          <a:lstStyle/>
          <a:p>
            <a:endParaRPr lang="en-US"/>
          </a:p>
        </p:txBody>
      </p:sp>
      <p:sp>
        <p:nvSpPr>
          <p:cNvPr id="7" name="Segnaposto contenuto 6">
            <a:extLst>
              <a:ext uri="{FF2B5EF4-FFF2-40B4-BE49-F238E27FC236}">
                <a16:creationId xmlns:a16="http://schemas.microsoft.com/office/drawing/2014/main" id="{432DACDE-1739-A60E-9F0F-96C8FCBA3565}"/>
              </a:ext>
            </a:extLst>
          </p:cNvPr>
          <p:cNvSpPr>
            <a:spLocks/>
          </p:cNvSpPr>
          <p:nvPr/>
        </p:nvSpPr>
        <p:spPr>
          <a:xfrm>
            <a:off x="5956179" y="443333"/>
            <a:ext cx="5850986" cy="5827388"/>
          </a:xfrm>
          <a:prstGeom prst="rect">
            <a:avLst/>
          </a:prstGeom>
        </p:spPr>
        <p:txBody>
          <a:bodyPr vert="horz" lIns="0" tIns="45720" rIns="0" bIns="45720" rtlCol="0" anchor="ctr">
            <a:normAutofit/>
          </a:bodyPr>
          <a:lstStyle/>
          <a:p>
            <a:pPr defTabSz="1088136"/>
            <a:r>
              <a:rPr lang="it-IT" sz="2142" b="1" kern="1200" dirty="0">
                <a:solidFill>
                  <a:schemeClr val="tx1"/>
                </a:solidFill>
                <a:latin typeface="+mn-lt"/>
                <a:ea typeface="+mn-ea"/>
                <a:cs typeface="+mn-cs"/>
              </a:rPr>
              <a:t> </a:t>
            </a:r>
          </a:p>
          <a:p>
            <a:pPr defTabSz="1088136">
              <a:spcAft>
                <a:spcPts val="1428"/>
              </a:spcAft>
            </a:pPr>
            <a:r>
              <a:rPr lang="it-IT" sz="2142" b="1" kern="1200" dirty="0">
                <a:solidFill>
                  <a:schemeClr val="tx1"/>
                </a:solidFill>
                <a:latin typeface="+mn-lt"/>
                <a:ea typeface="+mn-ea"/>
                <a:cs typeface="+mn-cs"/>
              </a:rPr>
              <a:t>Cammino per strada e gli stereotipi sull'obesità sono ovunque: nella mia famiglia, a scuola, sul posto di lavoro, nel centro fitness locale. Non riesco mai a liberarmi da quegli stereotipi. Credo persino a questi stereotipi. Vivo quegli stereotipi…. La società ti dice che è facile. Hai solo bisogno di mangiare di meno e muoverti di più. Ma come posso affrontare la vergogna nella mia mente, nel mio cuore e nel mio istinto? Nessuno è lì per aiutarmi. Sono sola. Margaret</a:t>
            </a:r>
          </a:p>
          <a:p>
            <a:pPr defTabSz="1088136">
              <a:spcAft>
                <a:spcPts val="1428"/>
              </a:spcAft>
            </a:pPr>
            <a:r>
              <a:rPr lang="it-IT" sz="1400" kern="1200" dirty="0">
                <a:solidFill>
                  <a:schemeClr val="tx1"/>
                </a:solidFill>
                <a:latin typeface="+mn-lt"/>
                <a:ea typeface="+mn-ea"/>
                <a:cs typeface="+mn-cs"/>
              </a:rPr>
              <a:t>Ramos </a:t>
            </a:r>
            <a:r>
              <a:rPr lang="it-IT" sz="1400" kern="1200" dirty="0" err="1">
                <a:solidFill>
                  <a:schemeClr val="tx1"/>
                </a:solidFill>
                <a:latin typeface="+mn-lt"/>
                <a:ea typeface="+mn-ea"/>
                <a:cs typeface="+mn-cs"/>
              </a:rPr>
              <a:t>Salas</a:t>
            </a:r>
            <a:r>
              <a:rPr lang="it-IT" sz="1400" kern="1200" dirty="0">
                <a:solidFill>
                  <a:schemeClr val="tx1"/>
                </a:solidFill>
                <a:latin typeface="+mn-lt"/>
                <a:ea typeface="+mn-ea"/>
                <a:cs typeface="+mn-cs"/>
              </a:rPr>
              <a:t>, X., </a:t>
            </a:r>
            <a:r>
              <a:rPr lang="it-IT" sz="1400" kern="1200" dirty="0" err="1">
                <a:solidFill>
                  <a:schemeClr val="tx1"/>
                </a:solidFill>
                <a:latin typeface="+mn-lt"/>
                <a:ea typeface="+mn-ea"/>
                <a:cs typeface="+mn-cs"/>
              </a:rPr>
              <a:t>Forhan</a:t>
            </a:r>
            <a:r>
              <a:rPr lang="it-IT" sz="1400" kern="1200" dirty="0">
                <a:solidFill>
                  <a:schemeClr val="tx1"/>
                </a:solidFill>
                <a:latin typeface="+mn-lt"/>
                <a:ea typeface="+mn-ea"/>
                <a:cs typeface="+mn-cs"/>
              </a:rPr>
              <a:t>, M., </a:t>
            </a:r>
            <a:r>
              <a:rPr lang="it-IT" sz="1400" kern="1200" dirty="0" err="1">
                <a:solidFill>
                  <a:schemeClr val="tx1"/>
                </a:solidFill>
                <a:latin typeface="+mn-lt"/>
                <a:ea typeface="+mn-ea"/>
                <a:cs typeface="+mn-cs"/>
              </a:rPr>
              <a:t>Caulfield</a:t>
            </a:r>
            <a:r>
              <a:rPr lang="it-IT" sz="1400" kern="1200" dirty="0">
                <a:solidFill>
                  <a:schemeClr val="tx1"/>
                </a:solidFill>
                <a:latin typeface="+mn-lt"/>
                <a:ea typeface="+mn-ea"/>
                <a:cs typeface="+mn-cs"/>
              </a:rPr>
              <a:t>, T., </a:t>
            </a:r>
            <a:r>
              <a:rPr lang="it-IT" sz="1400" kern="1200" dirty="0" err="1">
                <a:solidFill>
                  <a:schemeClr val="tx1"/>
                </a:solidFill>
                <a:latin typeface="+mn-lt"/>
                <a:ea typeface="+mn-ea"/>
                <a:cs typeface="+mn-cs"/>
              </a:rPr>
              <a:t>Sharma</a:t>
            </a:r>
            <a:r>
              <a:rPr lang="it-IT" sz="1400" kern="1200" dirty="0">
                <a:solidFill>
                  <a:schemeClr val="tx1"/>
                </a:solidFill>
                <a:latin typeface="+mn-lt"/>
                <a:ea typeface="+mn-ea"/>
                <a:cs typeface="+mn-cs"/>
              </a:rPr>
              <a:t>, A. M., &amp; </a:t>
            </a:r>
            <a:r>
              <a:rPr lang="it-IT" sz="1400" kern="1200" dirty="0" err="1">
                <a:solidFill>
                  <a:schemeClr val="tx1"/>
                </a:solidFill>
                <a:latin typeface="+mn-lt"/>
                <a:ea typeface="+mn-ea"/>
                <a:cs typeface="+mn-cs"/>
              </a:rPr>
              <a:t>Raine</a:t>
            </a:r>
            <a:r>
              <a:rPr lang="it-IT" sz="1400" kern="1200" dirty="0">
                <a:solidFill>
                  <a:schemeClr val="tx1"/>
                </a:solidFill>
                <a:latin typeface="+mn-lt"/>
                <a:ea typeface="+mn-ea"/>
                <a:cs typeface="+mn-cs"/>
              </a:rPr>
              <a:t>, K. D. (2019).</a:t>
            </a:r>
          </a:p>
          <a:p>
            <a:pPr defTabSz="1088136">
              <a:spcAft>
                <a:spcPts val="1428"/>
              </a:spcAft>
            </a:pPr>
            <a:endParaRPr lang="it-IT" sz="2142" kern="1200" dirty="0">
              <a:solidFill>
                <a:schemeClr val="tx1"/>
              </a:solidFill>
              <a:latin typeface="+mn-lt"/>
              <a:ea typeface="+mn-ea"/>
              <a:cs typeface="+mn-cs"/>
            </a:endParaRPr>
          </a:p>
          <a:p>
            <a:endParaRPr lang="it-IT" dirty="0"/>
          </a:p>
        </p:txBody>
      </p:sp>
      <p:sp>
        <p:nvSpPr>
          <p:cNvPr id="3" name="CasellaDiTesto 2">
            <a:extLst>
              <a:ext uri="{FF2B5EF4-FFF2-40B4-BE49-F238E27FC236}">
                <a16:creationId xmlns:a16="http://schemas.microsoft.com/office/drawing/2014/main" id="{3CDBE587-9E09-5BE7-E119-C17A362BFE74}"/>
              </a:ext>
            </a:extLst>
          </p:cNvPr>
          <p:cNvSpPr txBox="1"/>
          <p:nvPr/>
        </p:nvSpPr>
        <p:spPr>
          <a:xfrm>
            <a:off x="729440" y="2103855"/>
            <a:ext cx="3673181" cy="2506343"/>
          </a:xfrm>
          <a:prstGeom prst="rect">
            <a:avLst/>
          </a:prstGeom>
        </p:spPr>
        <p:txBody>
          <a:bodyPr vert="horz" lIns="91440" tIns="45720" rIns="91440" bIns="45720" rtlCol="0" anchor="ctr">
            <a:normAutofit/>
          </a:bodyPr>
          <a:lstStyle/>
          <a:p>
            <a:pPr defTabSz="1088136">
              <a:lnSpc>
                <a:spcPct val="90000"/>
              </a:lnSpc>
              <a:spcBef>
                <a:spcPct val="0"/>
              </a:spcBef>
              <a:spcAft>
                <a:spcPts val="714"/>
              </a:spcAft>
            </a:pPr>
            <a:r>
              <a:rPr lang="it-IT" sz="2499" b="1" kern="1200" spc="-60">
                <a:solidFill>
                  <a:srgbClr val="FFFFFF"/>
                </a:solidFill>
                <a:latin typeface="+mn-lt"/>
                <a:ea typeface="+mj-ea"/>
                <a:cs typeface="+mj-cs"/>
              </a:rPr>
              <a:t>https://</a:t>
            </a:r>
            <a:r>
              <a:rPr lang="it-IT" sz="2499" b="1" kern="1200" spc="-60" err="1">
                <a:solidFill>
                  <a:srgbClr val="FFFFFF"/>
                </a:solidFill>
                <a:latin typeface="+mn-lt"/>
                <a:ea typeface="+mj-ea"/>
                <a:cs typeface="+mj-cs"/>
              </a:rPr>
              <a:t>www.independent.co.uk</a:t>
            </a:r>
            <a:r>
              <a:rPr lang="it-IT" sz="2499" b="1" kern="1200" spc="-60">
                <a:solidFill>
                  <a:srgbClr val="FFFFFF"/>
                </a:solidFill>
                <a:latin typeface="+mn-lt"/>
                <a:ea typeface="+mj-ea"/>
                <a:cs typeface="+mj-cs"/>
              </a:rPr>
              <a:t>/</a:t>
            </a:r>
            <a:r>
              <a:rPr lang="it-IT" sz="2499" b="1" kern="1200" spc="-60" err="1">
                <a:solidFill>
                  <a:srgbClr val="FFFFFF"/>
                </a:solidFill>
                <a:latin typeface="+mn-lt"/>
                <a:ea typeface="+mj-ea"/>
                <a:cs typeface="+mj-cs"/>
              </a:rPr>
              <a:t>arts</a:t>
            </a:r>
            <a:r>
              <a:rPr lang="it-IT" sz="2499" b="1" kern="1200" spc="-60">
                <a:solidFill>
                  <a:srgbClr val="FFFFFF"/>
                </a:solidFill>
                <a:latin typeface="+mn-lt"/>
                <a:ea typeface="+mj-ea"/>
                <a:cs typeface="+mj-cs"/>
              </a:rPr>
              <a:t>-entertainment/</a:t>
            </a:r>
            <a:r>
              <a:rPr lang="it-IT" sz="2499" b="1" kern="1200" spc="-60" err="1">
                <a:solidFill>
                  <a:srgbClr val="FFFFFF"/>
                </a:solidFill>
                <a:latin typeface="+mn-lt"/>
                <a:ea typeface="+mj-ea"/>
                <a:cs typeface="+mj-cs"/>
              </a:rPr>
              <a:t>films</a:t>
            </a:r>
            <a:r>
              <a:rPr lang="it-IT" sz="2499" b="1" kern="1200" spc="-60">
                <a:solidFill>
                  <a:srgbClr val="FFFFFF"/>
                </a:solidFill>
                <a:latin typeface="+mn-lt"/>
                <a:ea typeface="+mj-ea"/>
                <a:cs typeface="+mj-cs"/>
              </a:rPr>
              <a:t>/news/precious-lee-daniels-fired-crew-black-skin-b1920443.html</a:t>
            </a:r>
            <a:endParaRPr lang="it-IT" sz="2100" b="1" i="0" kern="1200" spc="-50" baseline="0">
              <a:solidFill>
                <a:srgbClr val="FFFFFF"/>
              </a:solidFill>
              <a:latin typeface="+mn-lt"/>
              <a:ea typeface="+mj-ea"/>
              <a:cs typeface="+mj-cs"/>
            </a:endParaRPr>
          </a:p>
        </p:txBody>
      </p:sp>
      <p:pic>
        <p:nvPicPr>
          <p:cNvPr id="4" name="Immagine 3">
            <a:extLst>
              <a:ext uri="{FF2B5EF4-FFF2-40B4-BE49-F238E27FC236}">
                <a16:creationId xmlns:a16="http://schemas.microsoft.com/office/drawing/2014/main" id="{D9653235-8CFB-6EA9-DCD4-1BB06F037372}"/>
              </a:ext>
            </a:extLst>
          </p:cNvPr>
          <p:cNvPicPr>
            <a:picLocks noChangeAspect="1"/>
          </p:cNvPicPr>
          <p:nvPr/>
        </p:nvPicPr>
        <p:blipFill>
          <a:blip r:embed="rId2"/>
          <a:stretch>
            <a:fillRect/>
          </a:stretch>
        </p:blipFill>
        <p:spPr>
          <a:xfrm>
            <a:off x="-20998" y="0"/>
            <a:ext cx="5850987" cy="7046259"/>
          </a:xfrm>
          <a:prstGeom prst="rect">
            <a:avLst/>
          </a:prstGeom>
        </p:spPr>
      </p:pic>
    </p:spTree>
    <p:extLst>
      <p:ext uri="{BB962C8B-B14F-4D97-AF65-F5344CB8AC3E}">
        <p14:creationId xmlns:p14="http://schemas.microsoft.com/office/powerpoint/2010/main" val="13905069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persona, Viso umano, vestiti, testo&#10;&#10;Descrizione generata automaticamente">
            <a:extLst>
              <a:ext uri="{FF2B5EF4-FFF2-40B4-BE49-F238E27FC236}">
                <a16:creationId xmlns:a16="http://schemas.microsoft.com/office/drawing/2014/main" id="{8F36772B-24F8-86BC-0A13-904B9B81EF46}"/>
              </a:ext>
            </a:extLst>
          </p:cNvPr>
          <p:cNvPicPr>
            <a:picLocks noChangeAspect="1"/>
          </p:cNvPicPr>
          <p:nvPr/>
        </p:nvPicPr>
        <p:blipFill rotWithShape="1">
          <a:blip r:embed="rId2"/>
          <a:srcRect r="12953" b="-1"/>
          <a:stretch/>
        </p:blipFill>
        <p:spPr>
          <a:xfrm>
            <a:off x="4050792" y="3208809"/>
            <a:ext cx="3758184" cy="2502665"/>
          </a:xfrm>
          <a:prstGeom prst="rect">
            <a:avLst/>
          </a:prstGeom>
        </p:spPr>
      </p:pic>
      <p:pic>
        <p:nvPicPr>
          <p:cNvPr id="7" name="Segnaposto contenuto 6" descr="Immagine che contiene persona, vestiti, Viso umano, interno&#10;&#10;Descrizione generata automaticamente">
            <a:extLst>
              <a:ext uri="{FF2B5EF4-FFF2-40B4-BE49-F238E27FC236}">
                <a16:creationId xmlns:a16="http://schemas.microsoft.com/office/drawing/2014/main" id="{DD704B94-3D01-5EB1-B17E-B0FE798BD200}"/>
              </a:ext>
            </a:extLst>
          </p:cNvPr>
          <p:cNvPicPr>
            <a:picLocks noChangeAspect="1"/>
          </p:cNvPicPr>
          <p:nvPr/>
        </p:nvPicPr>
        <p:blipFill rotWithShape="1">
          <a:blip r:embed="rId3"/>
          <a:srcRect l="4468" r="-2" b="-2"/>
          <a:stretch/>
        </p:blipFill>
        <p:spPr>
          <a:xfrm>
            <a:off x="126492" y="3208809"/>
            <a:ext cx="3758184" cy="2502665"/>
          </a:xfrm>
          <a:prstGeom prst="rect">
            <a:avLst/>
          </a:prstGeom>
        </p:spPr>
      </p:pic>
      <p:pic>
        <p:nvPicPr>
          <p:cNvPr id="10" name="Segnaposto contenuto 9" descr="Immagine che contiene persona, Viso umano, vestiti, uomo&#10;&#10;Descrizione generata automaticamente">
            <a:extLst>
              <a:ext uri="{FF2B5EF4-FFF2-40B4-BE49-F238E27FC236}">
                <a16:creationId xmlns:a16="http://schemas.microsoft.com/office/drawing/2014/main" id="{04607B0E-5118-97FE-08F0-AD0015BEAC3A}"/>
              </a:ext>
            </a:extLst>
          </p:cNvPr>
          <p:cNvPicPr>
            <a:picLocks noGrp="1" noChangeAspect="1"/>
          </p:cNvPicPr>
          <p:nvPr>
            <p:ph idx="1"/>
          </p:nvPr>
        </p:nvPicPr>
        <p:blipFill rotWithShape="1">
          <a:blip r:embed="rId4"/>
          <a:srcRect l="2053" r="11054" b="2"/>
          <a:stretch/>
        </p:blipFill>
        <p:spPr>
          <a:xfrm>
            <a:off x="8141208" y="3208809"/>
            <a:ext cx="3758184" cy="2421990"/>
          </a:xfrm>
          <a:prstGeom prst="rect">
            <a:avLst/>
          </a:prstGeom>
        </p:spPr>
      </p:pic>
    </p:spTree>
    <p:extLst>
      <p:ext uri="{BB962C8B-B14F-4D97-AF65-F5344CB8AC3E}">
        <p14:creationId xmlns:p14="http://schemas.microsoft.com/office/powerpoint/2010/main" val="300468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68E9EB05-7FD6-A87D-C6B0-52A88E202245}"/>
              </a:ext>
            </a:extLst>
          </p:cNvPr>
          <p:cNvSpPr>
            <a:spLocks noGrp="1"/>
          </p:cNvSpPr>
          <p:nvPr>
            <p:ph type="title"/>
          </p:nvPr>
        </p:nvSpPr>
        <p:spPr>
          <a:xfrm>
            <a:off x="838201" y="643467"/>
            <a:ext cx="3888526" cy="1800526"/>
          </a:xfrm>
        </p:spPr>
        <p:txBody>
          <a:bodyPr vert="horz" lIns="91440" tIns="45720" rIns="91440" bIns="45720" rtlCol="0" anchor="ctr">
            <a:normAutofit/>
          </a:bodyPr>
          <a:lstStyle/>
          <a:p>
            <a:r>
              <a:rPr lang="en-US" kern="1200">
                <a:solidFill>
                  <a:schemeClr val="tx1"/>
                </a:solidFill>
                <a:latin typeface="+mj-lt"/>
                <a:ea typeface="+mj-ea"/>
                <a:cs typeface="+mj-cs"/>
              </a:rPr>
              <a:t>Obesità e Stigma</a:t>
            </a:r>
          </a:p>
        </p:txBody>
      </p:sp>
      <p:sp>
        <p:nvSpPr>
          <p:cNvPr id="8" name="Segnaposto contenuto 7">
            <a:extLst>
              <a:ext uri="{FF2B5EF4-FFF2-40B4-BE49-F238E27FC236}">
                <a16:creationId xmlns:a16="http://schemas.microsoft.com/office/drawing/2014/main" id="{1568107E-7998-3EC8-6B94-B1340C40E44D}"/>
              </a:ext>
            </a:extLst>
          </p:cNvPr>
          <p:cNvSpPr>
            <a:spLocks noGrp="1"/>
          </p:cNvSpPr>
          <p:nvPr>
            <p:ph sz="half" idx="1"/>
          </p:nvPr>
        </p:nvSpPr>
        <p:spPr>
          <a:xfrm>
            <a:off x="838201" y="2623381"/>
            <a:ext cx="3888528" cy="3553581"/>
          </a:xfrm>
        </p:spPr>
        <p:txBody>
          <a:bodyPr vert="horz" lIns="91440" tIns="45720" rIns="91440" bIns="45720" rtlCol="0">
            <a:normAutofit/>
          </a:bodyPr>
          <a:lstStyle/>
          <a:p>
            <a:pPr marL="0" indent="0">
              <a:buNone/>
            </a:pPr>
            <a:r>
              <a:rPr lang="en-US" sz="1700" dirty="0" err="1"/>
              <a:t>È</a:t>
            </a:r>
            <a:r>
              <a:rPr lang="en-US" sz="1700" dirty="0"/>
              <a:t> </a:t>
            </a:r>
            <a:r>
              <a:rPr lang="en-US" sz="1700" dirty="0" err="1"/>
              <a:t>noto</a:t>
            </a:r>
            <a:r>
              <a:rPr lang="en-US" sz="1700" dirty="0"/>
              <a:t> come </a:t>
            </a:r>
            <a:r>
              <a:rPr lang="en-US" sz="1700" dirty="0" err="1"/>
              <a:t>l’obesità</a:t>
            </a:r>
            <a:r>
              <a:rPr lang="en-US" sz="1700" dirty="0"/>
              <a:t> </a:t>
            </a:r>
            <a:r>
              <a:rPr lang="en-US" sz="1700" dirty="0" err="1"/>
              <a:t>sia</a:t>
            </a:r>
            <a:r>
              <a:rPr lang="en-US" sz="1700" dirty="0"/>
              <a:t> </a:t>
            </a:r>
            <a:r>
              <a:rPr lang="en-US" sz="1700" dirty="0" err="1"/>
              <a:t>una</a:t>
            </a:r>
            <a:r>
              <a:rPr lang="en-US" sz="1700" dirty="0"/>
              <a:t> </a:t>
            </a:r>
            <a:r>
              <a:rPr lang="en-US" sz="1700" dirty="0" err="1"/>
              <a:t>condizione</a:t>
            </a:r>
            <a:r>
              <a:rPr lang="en-US" sz="1700" dirty="0"/>
              <a:t> </a:t>
            </a:r>
            <a:r>
              <a:rPr lang="en-US" sz="1700" dirty="0" err="1"/>
              <a:t>altamente</a:t>
            </a:r>
            <a:r>
              <a:rPr lang="en-US" sz="1700" dirty="0"/>
              <a:t> </a:t>
            </a:r>
            <a:r>
              <a:rPr lang="en-US" sz="1700" dirty="0" err="1"/>
              <a:t>stigmatizzata</a:t>
            </a:r>
            <a:r>
              <a:rPr lang="en-US" sz="1700" dirty="0"/>
              <a:t> e </a:t>
            </a:r>
            <a:r>
              <a:rPr lang="en-US" sz="1700" dirty="0" err="1"/>
              <a:t>che</a:t>
            </a:r>
            <a:r>
              <a:rPr lang="en-US" sz="1700" dirty="0"/>
              <a:t> chi ne </a:t>
            </a:r>
            <a:r>
              <a:rPr lang="en-US" sz="1700" dirty="0" err="1"/>
              <a:t>è</a:t>
            </a:r>
            <a:r>
              <a:rPr lang="en-US" sz="1700" dirty="0"/>
              <a:t> affetto </a:t>
            </a:r>
            <a:r>
              <a:rPr lang="en-US" sz="1700" dirty="0" err="1"/>
              <a:t>abbia</a:t>
            </a:r>
            <a:r>
              <a:rPr lang="en-US" sz="1700" dirty="0"/>
              <a:t> un </a:t>
            </a:r>
            <a:r>
              <a:rPr lang="en-US" sz="1700" dirty="0" err="1"/>
              <a:t>maggior</a:t>
            </a:r>
            <a:r>
              <a:rPr lang="en-US" sz="1700" dirty="0"/>
              <a:t> </a:t>
            </a:r>
            <a:r>
              <a:rPr lang="en-US" sz="1700" dirty="0" err="1"/>
              <a:t>rischio</a:t>
            </a:r>
            <a:r>
              <a:rPr lang="en-US" sz="1700" dirty="0"/>
              <a:t> di </a:t>
            </a:r>
            <a:r>
              <a:rPr lang="en-US" sz="1700" dirty="0" err="1"/>
              <a:t>sperimentare</a:t>
            </a:r>
            <a:r>
              <a:rPr lang="en-US" sz="1700" dirty="0"/>
              <a:t>  stigma, </a:t>
            </a:r>
            <a:r>
              <a:rPr lang="en-US" sz="1700" dirty="0" err="1"/>
              <a:t>stereotipi</a:t>
            </a:r>
            <a:r>
              <a:rPr lang="en-US" sz="1700" dirty="0"/>
              <a:t>, </a:t>
            </a:r>
            <a:r>
              <a:rPr lang="en-US" sz="1700" dirty="0" err="1"/>
              <a:t>penalizzazioni</a:t>
            </a:r>
            <a:r>
              <a:rPr lang="en-US" sz="1700" dirty="0"/>
              <a:t> e </a:t>
            </a:r>
            <a:r>
              <a:rPr lang="en-US" sz="1700" dirty="0" err="1"/>
              <a:t>una</a:t>
            </a:r>
            <a:r>
              <a:rPr lang="en-US" sz="1700" dirty="0"/>
              <a:t> </a:t>
            </a:r>
            <a:r>
              <a:rPr lang="en-US" sz="1700" dirty="0" err="1"/>
              <a:t>svalutazione</a:t>
            </a:r>
            <a:r>
              <a:rPr lang="en-US" sz="1700" dirty="0"/>
              <a:t> </a:t>
            </a:r>
            <a:r>
              <a:rPr lang="en-US" sz="1700" dirty="0" err="1"/>
              <a:t>sociale</a:t>
            </a:r>
            <a:r>
              <a:rPr lang="en-US" sz="1700" dirty="0"/>
              <a:t> a causa del peso.</a:t>
            </a:r>
          </a:p>
          <a:p>
            <a:pPr marL="0" indent="0">
              <a:buNone/>
            </a:pPr>
            <a:endParaRPr lang="en-US" sz="1700" dirty="0"/>
          </a:p>
          <a:p>
            <a:pPr marL="0" indent="0">
              <a:buNone/>
            </a:pPr>
            <a:r>
              <a:rPr lang="en-US" sz="1200" dirty="0" err="1"/>
              <a:t>Puhl</a:t>
            </a:r>
            <a:r>
              <a:rPr lang="en-US" sz="1200" dirty="0"/>
              <a:t> RM, Himmelstein MS, Pearl RL. Weight stigma as a psychosocial contributor to obesity. Am Psychol (2019) 75(2):274–89. </a:t>
            </a:r>
            <a:r>
              <a:rPr lang="en-US" sz="1200" dirty="0" err="1"/>
              <a:t>doi</a:t>
            </a:r>
            <a:r>
              <a:rPr lang="en-US" sz="1200" dirty="0"/>
              <a:t>: 10.1037/ amp0000538 </a:t>
            </a:r>
          </a:p>
          <a:p>
            <a:endParaRPr lang="en-US" sz="1700" dirty="0"/>
          </a:p>
        </p:txBody>
      </p:sp>
      <p:pic>
        <p:nvPicPr>
          <p:cNvPr id="10" name="Segnaposto immagine 9" descr="Immagine che contiene testo, clipart&#10;&#10;Descrizione generata automaticamente">
            <a:extLst>
              <a:ext uri="{FF2B5EF4-FFF2-40B4-BE49-F238E27FC236}">
                <a16:creationId xmlns:a16="http://schemas.microsoft.com/office/drawing/2014/main" id="{625CE7E8-1335-920F-9D7C-21809FE3B049}"/>
              </a:ext>
            </a:extLst>
          </p:cNvPr>
          <p:cNvPicPr>
            <a:picLocks noGrp="1" noChangeAspect="1"/>
          </p:cNvPicPr>
          <p:nvPr>
            <p:ph sz="half" idx="2"/>
          </p:nvPr>
        </p:nvPicPr>
        <p:blipFill rotWithShape="1">
          <a:blip r:embed="rId2"/>
          <a:stretch/>
        </p:blipFill>
        <p:spPr>
          <a:xfrm>
            <a:off x="6810877" y="643234"/>
            <a:ext cx="4727764" cy="5599876"/>
          </a:xfrm>
          <a:prstGeom prst="rect">
            <a:avLst/>
          </a:prstGeom>
          <a:noFill/>
        </p:spPr>
      </p:pic>
    </p:spTree>
    <p:extLst>
      <p:ext uri="{BB962C8B-B14F-4D97-AF65-F5344CB8AC3E}">
        <p14:creationId xmlns:p14="http://schemas.microsoft.com/office/powerpoint/2010/main" val="2207317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216829B6-24DD-0A70-5CA9-DE09F8116AAD}"/>
              </a:ext>
            </a:extLst>
          </p:cNvPr>
          <p:cNvSpPr>
            <a:spLocks noGrp="1"/>
          </p:cNvSpPr>
          <p:nvPr>
            <p:ph type="title"/>
          </p:nvPr>
        </p:nvSpPr>
        <p:spPr>
          <a:xfrm>
            <a:off x="1137034" y="609597"/>
            <a:ext cx="9392421" cy="1330841"/>
          </a:xfrm>
        </p:spPr>
        <p:txBody>
          <a:bodyPr>
            <a:normAutofit/>
          </a:bodyPr>
          <a:lstStyle/>
          <a:p>
            <a:r>
              <a:rPr lang="it-IT"/>
              <a:t>3 dimensioni dello stigma</a:t>
            </a:r>
          </a:p>
        </p:txBody>
      </p:sp>
      <p:sp>
        <p:nvSpPr>
          <p:cNvPr id="3" name="Segnaposto contenuto 2">
            <a:extLst>
              <a:ext uri="{FF2B5EF4-FFF2-40B4-BE49-F238E27FC236}">
                <a16:creationId xmlns:a16="http://schemas.microsoft.com/office/drawing/2014/main" id="{932A8504-0026-BF17-0E8B-88BB2AFFC711}"/>
              </a:ext>
            </a:extLst>
          </p:cNvPr>
          <p:cNvSpPr>
            <a:spLocks noGrp="1"/>
          </p:cNvSpPr>
          <p:nvPr>
            <p:ph idx="1"/>
          </p:nvPr>
        </p:nvSpPr>
        <p:spPr>
          <a:xfrm>
            <a:off x="1137034" y="2198362"/>
            <a:ext cx="4958966" cy="3917773"/>
          </a:xfrm>
        </p:spPr>
        <p:txBody>
          <a:bodyPr>
            <a:normAutofit/>
          </a:bodyPr>
          <a:lstStyle/>
          <a:p>
            <a:pPr marL="0" indent="0" rtl="0" eaLnBrk="1" fontAlgn="t" latinLnBrk="0" hangingPunct="1">
              <a:spcBef>
                <a:spcPts val="0"/>
              </a:spcBef>
              <a:spcAft>
                <a:spcPts val="0"/>
              </a:spcAft>
              <a:buNone/>
            </a:pPr>
            <a:r>
              <a:rPr lang="it-IT" sz="1900" b="1" i="0" u="none" strike="noStrike" kern="1200" spc="0" dirty="0">
                <a:effectLst/>
                <a:latin typeface="Calibri" panose="020F0502020204030204" pitchFamily="34" charset="0"/>
              </a:rPr>
              <a:t>Stigma attuato</a:t>
            </a:r>
            <a:r>
              <a:rPr lang="it-IT" sz="1900" dirty="0">
                <a:latin typeface="Arial" panose="020B0604020202020204" pitchFamily="34" charset="0"/>
              </a:rPr>
              <a:t>: </a:t>
            </a:r>
            <a:r>
              <a:rPr lang="it-IT" sz="1900" b="0" i="0" u="none" strike="noStrike" kern="1200" spc="0" dirty="0">
                <a:effectLst/>
                <a:latin typeface="Calibri" panose="020F0502020204030204" pitchFamily="34" charset="0"/>
              </a:rPr>
              <a:t>Esperienza effettiva di     trattamento sleale come stereotipi, pregiudizi, discriminazioni ed esclusioni (</a:t>
            </a:r>
            <a:r>
              <a:rPr lang="it-IT" sz="1900" b="0" i="0" u="none" strike="noStrike" kern="1200" spc="0">
                <a:effectLst/>
                <a:latin typeface="Calibri" panose="020F0502020204030204" pitchFamily="34" charset="0"/>
              </a:rPr>
              <a:t>Stangl</a:t>
            </a:r>
            <a:r>
              <a:rPr lang="it-IT" sz="1900" b="0" i="0" u="none" strike="noStrike" kern="1200" spc="0" dirty="0">
                <a:effectLst/>
                <a:latin typeface="Calibri" panose="020F0502020204030204" pitchFamily="34" charset="0"/>
              </a:rPr>
              <a:t> et al., 2019).</a:t>
            </a:r>
          </a:p>
          <a:p>
            <a:pPr marL="0" indent="0" rtl="0" eaLnBrk="1" fontAlgn="t" latinLnBrk="0" hangingPunct="1">
              <a:spcBef>
                <a:spcPts val="0"/>
              </a:spcBef>
              <a:spcAft>
                <a:spcPts val="0"/>
              </a:spcAft>
              <a:buNone/>
            </a:pPr>
            <a:endParaRPr lang="it-IT" sz="1900" b="0" i="0" u="none" strike="noStrike" dirty="0">
              <a:effectLst/>
              <a:latin typeface="Arial" panose="020B0604020202020204" pitchFamily="34" charset="0"/>
            </a:endParaRPr>
          </a:p>
          <a:p>
            <a:pPr marL="0" indent="0" rtl="0" eaLnBrk="1" fontAlgn="t" latinLnBrk="0" hangingPunct="1">
              <a:spcBef>
                <a:spcPts val="0"/>
              </a:spcBef>
              <a:spcAft>
                <a:spcPts val="0"/>
              </a:spcAft>
              <a:buNone/>
            </a:pPr>
            <a:r>
              <a:rPr lang="it-IT" sz="1900" b="1" i="0" u="none" strike="noStrike" kern="1200" spc="0" dirty="0">
                <a:effectLst/>
                <a:latin typeface="Calibri" panose="020F0502020204030204" pitchFamily="34" charset="0"/>
              </a:rPr>
              <a:t>Stigma interiorizzato</a:t>
            </a:r>
            <a:r>
              <a:rPr lang="it-IT" sz="1900" dirty="0">
                <a:latin typeface="Arial" panose="020B0604020202020204" pitchFamily="34" charset="0"/>
              </a:rPr>
              <a:t>: </a:t>
            </a:r>
            <a:r>
              <a:rPr lang="it-IT" sz="1900" b="0" i="0" u="none" strike="noStrike" kern="1200" spc="0" dirty="0">
                <a:effectLst/>
                <a:latin typeface="Calibri" panose="020F0502020204030204" pitchFamily="34" charset="0"/>
              </a:rPr>
              <a:t>Accordo e</a:t>
            </a:r>
          </a:p>
          <a:p>
            <a:pPr marL="0" indent="0" rtl="0" eaLnBrk="1" fontAlgn="t" latinLnBrk="0" hangingPunct="1">
              <a:spcBef>
                <a:spcPts val="0"/>
              </a:spcBef>
              <a:spcAft>
                <a:spcPts val="0"/>
              </a:spcAft>
              <a:buNone/>
            </a:pPr>
            <a:r>
              <a:rPr lang="it-IT" sz="1900" b="0" i="0" u="none" strike="noStrike" kern="1200" spc="0" dirty="0">
                <a:effectLst/>
                <a:latin typeface="Calibri" panose="020F0502020204030204" pitchFamily="34" charset="0"/>
              </a:rPr>
              <a:t> applicazione degli atteggiamenti e delle credenze negative della società al sé (Corrigan &amp; </a:t>
            </a:r>
            <a:r>
              <a:rPr lang="it-IT" sz="1900" b="0" i="0" u="none" strike="noStrike" kern="1200" spc="0">
                <a:effectLst/>
                <a:latin typeface="Calibri" panose="020F0502020204030204" pitchFamily="34" charset="0"/>
              </a:rPr>
              <a:t>Bink</a:t>
            </a:r>
            <a:r>
              <a:rPr lang="it-IT" sz="1900" b="0" i="0" u="none" strike="noStrike" kern="1200" spc="0" dirty="0">
                <a:effectLst/>
                <a:latin typeface="Calibri" panose="020F0502020204030204" pitchFamily="34" charset="0"/>
              </a:rPr>
              <a:t>, 2016)</a:t>
            </a:r>
          </a:p>
          <a:p>
            <a:pPr marL="0" indent="0" rtl="0" eaLnBrk="1" fontAlgn="t" latinLnBrk="0" hangingPunct="1">
              <a:spcBef>
                <a:spcPts val="0"/>
              </a:spcBef>
              <a:spcAft>
                <a:spcPts val="0"/>
              </a:spcAft>
              <a:buNone/>
            </a:pPr>
            <a:endParaRPr lang="it-IT" sz="1900" b="0" i="0" u="none" strike="noStrike" dirty="0">
              <a:effectLst/>
              <a:latin typeface="Arial" panose="020B0604020202020204" pitchFamily="34" charset="0"/>
            </a:endParaRPr>
          </a:p>
          <a:p>
            <a:pPr marL="0" indent="0" fontAlgn="t">
              <a:spcBef>
                <a:spcPts val="0"/>
              </a:spcBef>
              <a:buNone/>
            </a:pPr>
            <a:r>
              <a:rPr lang="it-IT" sz="1900" b="1" i="0" u="none" strike="noStrike" kern="1200" spc="0" dirty="0">
                <a:effectLst/>
                <a:latin typeface="Calibri" panose="020F0502020204030204" pitchFamily="34" charset="0"/>
              </a:rPr>
              <a:t>Stigma anticipato</a:t>
            </a:r>
            <a:r>
              <a:rPr lang="it-IT" sz="1900" dirty="0">
                <a:latin typeface="Arial" panose="020B0604020202020204" pitchFamily="34" charset="0"/>
              </a:rPr>
              <a:t>: </a:t>
            </a:r>
            <a:r>
              <a:rPr lang="it-IT" sz="1900" b="0" i="0" u="none" strike="noStrike" kern="1200" spc="0" dirty="0">
                <a:effectLst/>
                <a:latin typeface="Calibri" panose="020F0502020204030204" pitchFamily="34" charset="0"/>
              </a:rPr>
              <a:t>Anticipazione o preoccupazione di ricevere stereotipi negativi, pregiudizi e discriminazioni da altri (</a:t>
            </a:r>
            <a:r>
              <a:rPr lang="it-IT" sz="1900" b="0" i="0" u="none" strike="noStrike" kern="1200" spc="0">
                <a:effectLst/>
                <a:latin typeface="Calibri" panose="020F0502020204030204" pitchFamily="34" charset="0"/>
              </a:rPr>
              <a:t>Stangl</a:t>
            </a:r>
            <a:r>
              <a:rPr lang="it-IT" sz="1900" b="0" i="0" u="none" strike="noStrike" kern="1200" spc="0" dirty="0">
                <a:effectLst/>
                <a:latin typeface="Calibri" panose="020F0502020204030204" pitchFamily="34" charset="0"/>
              </a:rPr>
              <a:t> et al., 2019)</a:t>
            </a:r>
            <a:endParaRPr lang="it-IT" sz="1900" b="0" i="0" u="none" strike="noStrike" dirty="0">
              <a:effectLst/>
              <a:latin typeface="Arial" panose="020B0604020202020204" pitchFamily="34" charset="0"/>
            </a:endParaRPr>
          </a:p>
          <a:p>
            <a:pPr marL="0" indent="0">
              <a:buNone/>
            </a:pPr>
            <a:endParaRPr lang="it-IT" sz="1900" dirty="0"/>
          </a:p>
        </p:txBody>
      </p:sp>
      <p:pic>
        <p:nvPicPr>
          <p:cNvPr id="4" name="Immagine 3" descr="Immagine che contiene design&#10;&#10;Descrizione generata automaticamente">
            <a:extLst>
              <a:ext uri="{FF2B5EF4-FFF2-40B4-BE49-F238E27FC236}">
                <a16:creationId xmlns:a16="http://schemas.microsoft.com/office/drawing/2014/main" id="{638A1299-15B5-47B2-6816-52B2FBD5A884}"/>
              </a:ext>
            </a:extLst>
          </p:cNvPr>
          <p:cNvPicPr>
            <a:picLocks noChangeAspect="1"/>
          </p:cNvPicPr>
          <p:nvPr/>
        </p:nvPicPr>
        <p:blipFill rotWithShape="1">
          <a:blip r:embed="rId2"/>
          <a:srcRect l="42698" r="9502" b="-1"/>
          <a:stretch/>
        </p:blipFill>
        <p:spPr>
          <a:xfrm>
            <a:off x="7306947" y="2184914"/>
            <a:ext cx="3613344" cy="3755915"/>
          </a:xfrm>
          <a:prstGeom prst="rect">
            <a:avLst/>
          </a:prstGeom>
        </p:spPr>
      </p:pic>
      <p:sp>
        <p:nvSpPr>
          <p:cNvPr id="40" name="Freeform: Shape 3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4915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EC0CD8F-1DEA-48D9-43B8-EC7F95C142F6}"/>
              </a:ext>
            </a:extLst>
          </p:cNvPr>
          <p:cNvSpPr>
            <a:spLocks noGrp="1"/>
          </p:cNvSpPr>
          <p:nvPr>
            <p:ph type="title"/>
          </p:nvPr>
        </p:nvSpPr>
        <p:spPr>
          <a:xfrm>
            <a:off x="795528" y="386930"/>
            <a:ext cx="10141799" cy="1300554"/>
          </a:xfrm>
        </p:spPr>
        <p:txBody>
          <a:bodyPr vert="horz" lIns="91440" tIns="45720" rIns="91440" bIns="45720" rtlCol="0" anchor="b">
            <a:normAutofit/>
          </a:bodyPr>
          <a:lstStyle/>
          <a:p>
            <a:r>
              <a:rPr lang="en-US" sz="4100"/>
              <a:t>Non c’è un aspetto della vita in cui lo stigma sul peso non entra</a:t>
            </a:r>
          </a:p>
        </p:txBody>
      </p:sp>
      <p:sp>
        <p:nvSpPr>
          <p:cNvPr id="23" name="Rectangle 2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4BA46673-0724-12E0-1F9B-8F47842A193C}"/>
              </a:ext>
            </a:extLst>
          </p:cNvPr>
          <p:cNvPicPr>
            <a:picLocks noChangeAspect="1"/>
          </p:cNvPicPr>
          <p:nvPr/>
        </p:nvPicPr>
        <p:blipFill rotWithShape="1">
          <a:blip r:embed="rId2"/>
          <a:srcRect l="18479" r="12190"/>
          <a:stretch/>
        </p:blipFill>
        <p:spPr>
          <a:xfrm>
            <a:off x="635295" y="2524715"/>
            <a:ext cx="5150277" cy="3714244"/>
          </a:xfrm>
          <a:prstGeom prst="rect">
            <a:avLst/>
          </a:prstGeom>
        </p:spPr>
      </p:pic>
      <p:sp>
        <p:nvSpPr>
          <p:cNvPr id="3" name="Segnaposto contenuto 2">
            <a:extLst>
              <a:ext uri="{FF2B5EF4-FFF2-40B4-BE49-F238E27FC236}">
                <a16:creationId xmlns:a16="http://schemas.microsoft.com/office/drawing/2014/main" id="{B02EA9C6-3885-E2DE-9702-7AD459D6982B}"/>
              </a:ext>
            </a:extLst>
          </p:cNvPr>
          <p:cNvSpPr>
            <a:spLocks noGrp="1"/>
          </p:cNvSpPr>
          <p:nvPr>
            <p:ph sz="half" idx="2"/>
          </p:nvPr>
        </p:nvSpPr>
        <p:spPr>
          <a:xfrm>
            <a:off x="6406429" y="2599509"/>
            <a:ext cx="4530898" cy="3639450"/>
          </a:xfrm>
        </p:spPr>
        <p:txBody>
          <a:bodyPr vert="horz" lIns="91440" tIns="45720" rIns="91440" bIns="45720" rtlCol="0" anchor="ctr">
            <a:normAutofit/>
          </a:bodyPr>
          <a:lstStyle/>
          <a:p>
            <a:r>
              <a:rPr lang="en-US" sz="1700" b="1"/>
              <a:t>Relazioni sociali </a:t>
            </a:r>
            <a:r>
              <a:rPr lang="en-US" sz="1700"/>
              <a:t>(prese in giro, bullismo, esclusioni, umiliazioni)</a:t>
            </a:r>
          </a:p>
          <a:p>
            <a:r>
              <a:rPr lang="en-US" sz="1700" b="1"/>
              <a:t>Istruzione</a:t>
            </a:r>
            <a:r>
              <a:rPr lang="en-US" sz="1700"/>
              <a:t> (minori aspettative, peggiori risultati accademici, atteggiamenti negativi da parte dei docenti)</a:t>
            </a:r>
          </a:p>
          <a:p>
            <a:r>
              <a:rPr lang="en-US" sz="1700" b="1"/>
              <a:t>Lavoro</a:t>
            </a:r>
            <a:r>
              <a:rPr lang="en-US" sz="1700"/>
              <a:t> (penalizzazioni nelle assunzioni, riduzione del salario, licenziamenti, stigma dai colleghi e datori)</a:t>
            </a:r>
          </a:p>
          <a:p>
            <a:r>
              <a:rPr lang="en-US" sz="1700" b="1"/>
              <a:t>Assistenza sanitaria </a:t>
            </a:r>
            <a:r>
              <a:rPr lang="en-US" sz="1700"/>
              <a:t>(bias dai curanti, ridotta qualità  di cura) </a:t>
            </a:r>
          </a:p>
          <a:p>
            <a:r>
              <a:rPr lang="en-US" sz="1700" b="1"/>
              <a:t>Media </a:t>
            </a:r>
            <a:r>
              <a:rPr lang="en-US" sz="1700"/>
              <a:t>(rappresentazione spesso sterotipata nei film, teleilm, cartoni ecc).</a:t>
            </a:r>
          </a:p>
          <a:p>
            <a:endParaRPr lang="en-US" sz="1700" b="1"/>
          </a:p>
        </p:txBody>
      </p:sp>
      <p:sp>
        <p:nvSpPr>
          <p:cNvPr id="27" name="Rectangle 2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81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52" name="Rectangle 104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08FB079-0CB2-21BC-074D-1D92A090DA99}"/>
              </a:ext>
            </a:extLst>
          </p:cNvPr>
          <p:cNvSpPr>
            <a:spLocks noGrp="1"/>
          </p:cNvSpPr>
          <p:nvPr>
            <p:ph type="title"/>
          </p:nvPr>
        </p:nvSpPr>
        <p:spPr>
          <a:xfrm>
            <a:off x="9093496" y="618681"/>
            <a:ext cx="2613872" cy="4794567"/>
          </a:xfrm>
        </p:spPr>
        <p:txBody>
          <a:bodyPr vert="horz" lIns="91440" tIns="45720" rIns="91440" bIns="45720" rtlCol="0">
            <a:normAutofit/>
          </a:bodyPr>
          <a:lstStyle/>
          <a:p>
            <a:r>
              <a:rPr lang="en-US" sz="2000" dirty="0">
                <a:solidFill>
                  <a:srgbClr val="FFFFFF"/>
                </a:solidFill>
                <a:highlight>
                  <a:srgbClr val="000000"/>
                </a:highlight>
              </a:rPr>
              <a:t>Health consequences resulting from experiences of weight stigma</a:t>
            </a:r>
            <a:br>
              <a:rPr lang="en-US" sz="1700" dirty="0">
                <a:solidFill>
                  <a:srgbClr val="FFFFFF"/>
                </a:solidFill>
                <a:highlight>
                  <a:srgbClr val="000000"/>
                </a:highlight>
              </a:rPr>
            </a:br>
            <a:br>
              <a:rPr lang="en-US" sz="1700" dirty="0">
                <a:solidFill>
                  <a:srgbClr val="FFFFFF"/>
                </a:solidFill>
                <a:highlight>
                  <a:srgbClr val="000000"/>
                </a:highlight>
              </a:rPr>
            </a:br>
            <a:r>
              <a:rPr lang="en-US" sz="1000" dirty="0" err="1">
                <a:solidFill>
                  <a:srgbClr val="FFFFFF"/>
                </a:solidFill>
                <a:highlight>
                  <a:srgbClr val="000000"/>
                </a:highlight>
              </a:rPr>
              <a:t>Puhl</a:t>
            </a:r>
            <a:r>
              <a:rPr lang="en-US" sz="1000" dirty="0">
                <a:solidFill>
                  <a:srgbClr val="FFFFFF"/>
                </a:solidFill>
                <a:highlight>
                  <a:srgbClr val="000000"/>
                </a:highlight>
              </a:rPr>
              <a:t> RM, Phelan SM, </a:t>
            </a:r>
            <a:r>
              <a:rPr lang="en-US" sz="1000" dirty="0" err="1">
                <a:solidFill>
                  <a:srgbClr val="FFFFFF"/>
                </a:solidFill>
                <a:highlight>
                  <a:srgbClr val="000000"/>
                </a:highlight>
              </a:rPr>
              <a:t>Nadglowski</a:t>
            </a:r>
            <a:r>
              <a:rPr lang="en-US" sz="1000" dirty="0">
                <a:solidFill>
                  <a:srgbClr val="FFFFFF"/>
                </a:solidFill>
                <a:highlight>
                  <a:srgbClr val="000000"/>
                </a:highlight>
              </a:rPr>
              <a:t> J, Kyle TK. Overcoming Weight Bias in the Management of Patients With Diabetes and Obesity. Clin Diabetes. 2016 Jan;34(1):44-50. </a:t>
            </a:r>
            <a:r>
              <a:rPr lang="en-US" sz="1000" dirty="0" err="1">
                <a:solidFill>
                  <a:srgbClr val="FFFFFF"/>
                </a:solidFill>
                <a:highlight>
                  <a:srgbClr val="000000"/>
                </a:highlight>
              </a:rPr>
              <a:t>doi</a:t>
            </a:r>
            <a:r>
              <a:rPr lang="en-US" sz="1000" dirty="0">
                <a:solidFill>
                  <a:srgbClr val="FFFFFF"/>
                </a:solidFill>
                <a:highlight>
                  <a:srgbClr val="000000"/>
                </a:highlight>
              </a:rPr>
              <a:t>: 10.2337/diaclin.34.1.44. PMID: 26807008; PMCID: PMC4714720. </a:t>
            </a:r>
            <a:br>
              <a:rPr lang="en-US" sz="1700" dirty="0">
                <a:solidFill>
                  <a:srgbClr val="FFFFFF"/>
                </a:solidFill>
              </a:rPr>
            </a:br>
            <a:endParaRPr lang="en-US" sz="1700" dirty="0">
              <a:solidFill>
                <a:srgbClr val="FFFFFF"/>
              </a:solidFill>
            </a:endParaRPr>
          </a:p>
        </p:txBody>
      </p:sp>
      <p:sp>
        <p:nvSpPr>
          <p:cNvPr id="105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2image1681503376">
            <a:extLst>
              <a:ext uri="{FF2B5EF4-FFF2-40B4-BE49-F238E27FC236}">
                <a16:creationId xmlns:a16="http://schemas.microsoft.com/office/drawing/2014/main" id="{89F94E6E-A0BE-64EE-3950-91AC17F5C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3" r="9126"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Segnaposto piè di pagina 2">
            <a:extLst>
              <a:ext uri="{FF2B5EF4-FFF2-40B4-BE49-F238E27FC236}">
                <a16:creationId xmlns:a16="http://schemas.microsoft.com/office/drawing/2014/main" id="{AEF90A31-48E1-BB3A-B8C7-BD56624F962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defRPr/>
            </a:pPr>
            <a:endParaRPr lang="en-US" kern="120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8044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Segnaposto piè di pagina 1"/>
          <p:cNvSpPr txBox="1"/>
          <p:nvPr/>
        </p:nvSpPr>
        <p:spPr>
          <a:xfrm>
            <a:off x="1569720" y="6408108"/>
            <a:ext cx="7211061"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100">
                <a:solidFill>
                  <a:srgbClr val="FFFFFF"/>
                </a:solidFill>
                <a:latin typeface="Rockwell Bold"/>
                <a:ea typeface="Rockwell Bold"/>
                <a:cs typeface="Rockwell Bold"/>
                <a:sym typeface="Rockwell Bold"/>
              </a:defRPr>
            </a:lvl1pPr>
          </a:lstStyle>
          <a:p>
            <a:r>
              <a:t>CBT-OB Verona Di Pauli 2020</a:t>
            </a:r>
          </a:p>
        </p:txBody>
      </p:sp>
      <p:pic>
        <p:nvPicPr>
          <p:cNvPr id="900" name="Segnaposto contenuto 3" descr="Segnaposto contenuto 3"/>
          <p:cNvPicPr>
            <a:picLocks noChangeAspect="1"/>
          </p:cNvPicPr>
          <p:nvPr/>
        </p:nvPicPr>
        <p:blipFill>
          <a:blip r:embed="rId2"/>
          <a:stretch>
            <a:fillRect/>
          </a:stretch>
        </p:blipFill>
        <p:spPr>
          <a:xfrm>
            <a:off x="0" y="-14288"/>
            <a:ext cx="12192000" cy="6889751"/>
          </a:xfrm>
          <a:prstGeom prst="rect">
            <a:avLst/>
          </a:prstGeom>
          <a:ln w="12700">
            <a:miter lim="400000"/>
          </a:ln>
        </p:spPr>
      </p:pic>
      <p:sp>
        <p:nvSpPr>
          <p:cNvPr id="901" name="Titolo 1"/>
          <p:cNvSpPr txBox="1">
            <a:spLocks noGrp="1"/>
          </p:cNvSpPr>
          <p:nvPr>
            <p:ph type="title"/>
          </p:nvPr>
        </p:nvSpPr>
        <p:spPr>
          <a:xfrm>
            <a:off x="1524000" y="484188"/>
            <a:ext cx="9144000" cy="1116013"/>
          </a:xfrm>
          <a:prstGeom prst="rect">
            <a:avLst/>
          </a:prstGeom>
        </p:spPr>
        <p:txBody>
          <a:bodyPr/>
          <a:lstStyle>
            <a:lvl1pPr algn="ctr">
              <a:defRPr>
                <a:solidFill>
                  <a:srgbClr val="FFFF00"/>
                </a:solidFill>
                <a:latin typeface="Rockwell Bold"/>
                <a:ea typeface="Rockwell Bold"/>
                <a:cs typeface="Rockwell Bold"/>
                <a:sym typeface="Rockwell Bold"/>
              </a:defRPr>
            </a:lvl1pPr>
          </a:lstStyle>
          <a:p>
            <a:r>
              <a:rPr dirty="0"/>
              <a:t>Dove </a:t>
            </a:r>
            <a:r>
              <a:rPr dirty="0" err="1"/>
              <a:t>è</a:t>
            </a:r>
            <a:r>
              <a:rPr dirty="0"/>
              <a:t> </a:t>
            </a:r>
            <a:r>
              <a:rPr dirty="0" err="1"/>
              <a:t>Icaro</a:t>
            </a:r>
            <a:r>
              <a:rPr dirty="0"/>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900"/>
                                        </p:tgtEl>
                                        <p:attrNameLst>
                                          <p:attrName>style.visibility</p:attrName>
                                        </p:attrNameLst>
                                      </p:cBhvr>
                                      <p:to>
                                        <p:strVal val="visible"/>
                                      </p:to>
                                    </p:set>
                                    <p:anim calcmode="lin" valueType="num">
                                      <p:cBhvr>
                                        <p:cTn id="7" dur="1600" fill="hold"/>
                                        <p:tgtEl>
                                          <p:spTgt spid="900"/>
                                        </p:tgtEl>
                                        <p:attrNameLst>
                                          <p:attrName>ppt_w</p:attrName>
                                        </p:attrNameLst>
                                      </p:cBhvr>
                                      <p:tavLst>
                                        <p:tav tm="0">
                                          <p:val>
                                            <p:fltVal val="0"/>
                                          </p:val>
                                        </p:tav>
                                        <p:tav tm="100000">
                                          <p:val>
                                            <p:strVal val="#ppt_w"/>
                                          </p:val>
                                        </p:tav>
                                      </p:tavLst>
                                    </p:anim>
                                    <p:anim calcmode="lin" valueType="num">
                                      <p:cBhvr>
                                        <p:cTn id="8" dur="1600" fill="hold"/>
                                        <p:tgtEl>
                                          <p:spTgt spid="900"/>
                                        </p:tgtEl>
                                        <p:attrNameLst>
                                          <p:attrName>ppt_h</p:attrName>
                                        </p:attrNameLst>
                                      </p:cBhvr>
                                      <p:tavLst>
                                        <p:tav tm="0">
                                          <p:val>
                                            <p:fltVal val="0"/>
                                          </p:val>
                                        </p:tav>
                                        <p:tav tm="100000">
                                          <p:val>
                                            <p:strVal val="#ppt_h"/>
                                          </p:val>
                                        </p:tav>
                                      </p:tavLst>
                                    </p:anim>
                                    <p:anim calcmode="lin" valueType="num">
                                      <p:cBhvr>
                                        <p:cTn id="9" dur="1600" fill="hold"/>
                                        <p:tgtEl>
                                          <p:spTgt spid="900"/>
                                        </p:tgtEl>
                                        <p:attrNameLst>
                                          <p:attrName>ppt_x</p:attrName>
                                        </p:attrNameLst>
                                      </p:cBhvr>
                                      <p:tavLst>
                                        <p:tav tm="0" fmla="#ppt_x+(cos(-2*pi*(1-$))*-#ppt_x-sin(-2*pi*(1-$))*(1-#ppt_y))*(1-$)">
                                          <p:val>
                                            <p:fltVal val="0"/>
                                          </p:val>
                                        </p:tav>
                                        <p:tav tm="100000">
                                          <p:val>
                                            <p:fltVal val="1"/>
                                          </p:val>
                                        </p:tav>
                                      </p:tavLst>
                                    </p:anim>
                                    <p:anim calcmode="lin" valueType="num">
                                      <p:cBhvr>
                                        <p:cTn id="10" dur="1600" fill="hold"/>
                                        <p:tgtEl>
                                          <p:spTgt spid="9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53AC184C-3FB3-FE4D-8C96-92928671767E}"/>
              </a:ext>
            </a:extLst>
          </p:cNvPr>
          <p:cNvSpPr>
            <a:spLocks noGrp="1"/>
          </p:cNvSpPr>
          <p:nvPr>
            <p:ph type="title"/>
          </p:nvPr>
        </p:nvSpPr>
        <p:spPr>
          <a:xfrm>
            <a:off x="1097280" y="286603"/>
            <a:ext cx="10058400" cy="1450757"/>
          </a:xfrm>
        </p:spPr>
        <p:txBody>
          <a:bodyPr vert="horz" lIns="91440" tIns="45720" rIns="91440" bIns="45720" rtlCol="0" anchor="b">
            <a:normAutofit/>
          </a:bodyPr>
          <a:lstStyle/>
          <a:p>
            <a:pPr marL="0" indent="0">
              <a:buNone/>
            </a:pPr>
            <a:r>
              <a:rPr lang="en-US" sz="2300" b="1" dirty="0" err="1"/>
              <a:t>L’esperienza</a:t>
            </a:r>
            <a:r>
              <a:rPr lang="en-US" sz="2300" b="1" dirty="0"/>
              <a:t> di stigma </a:t>
            </a:r>
            <a:r>
              <a:rPr lang="en-US" sz="2300" b="1" dirty="0" err="1"/>
              <a:t>può</a:t>
            </a:r>
            <a:r>
              <a:rPr lang="en-US" sz="2300" b="1" dirty="0"/>
              <a:t> non fare </a:t>
            </a:r>
            <a:r>
              <a:rPr lang="en-US" sz="2300" b="1" dirty="0" err="1"/>
              <a:t>parte</a:t>
            </a:r>
            <a:r>
              <a:rPr lang="en-US" sz="2300" b="1" dirty="0"/>
              <a:t> di un </a:t>
            </a:r>
            <a:r>
              <a:rPr lang="en-US" sz="2300" b="1" dirty="0" err="1"/>
              <a:t>momento</a:t>
            </a:r>
            <a:r>
              <a:rPr lang="en-US" sz="2300" b="1" dirty="0"/>
              <a:t> </a:t>
            </a:r>
            <a:r>
              <a:rPr lang="en-US" sz="2300" b="1" dirty="0" err="1"/>
              <a:t>specifico</a:t>
            </a:r>
            <a:r>
              <a:rPr lang="en-US" sz="2300" b="1" dirty="0"/>
              <a:t> </a:t>
            </a:r>
            <a:r>
              <a:rPr lang="en-US" sz="2300" b="1" dirty="0" err="1"/>
              <a:t>della</a:t>
            </a:r>
            <a:r>
              <a:rPr lang="en-US" sz="2300" b="1" dirty="0"/>
              <a:t> vita, ma </a:t>
            </a:r>
            <a:r>
              <a:rPr lang="en-US" sz="2300" b="1" dirty="0" err="1"/>
              <a:t>può</a:t>
            </a:r>
            <a:r>
              <a:rPr lang="en-US" sz="2300" b="1" dirty="0"/>
              <a:t> </a:t>
            </a:r>
            <a:r>
              <a:rPr lang="en-US" sz="2300" b="1" dirty="0" err="1"/>
              <a:t>accompagnare</a:t>
            </a:r>
            <a:r>
              <a:rPr lang="en-US" sz="2300" b="1" dirty="0"/>
              <a:t> la persona </a:t>
            </a:r>
            <a:r>
              <a:rPr lang="en-US" sz="2300" b="1" dirty="0" err="1"/>
              <a:t>tutta</a:t>
            </a:r>
            <a:r>
              <a:rPr lang="en-US" sz="2300" b="1" dirty="0"/>
              <a:t> la vita. </a:t>
            </a:r>
          </a:p>
          <a:p>
            <a:pPr marL="0" indent="0">
              <a:buNone/>
            </a:pPr>
            <a:r>
              <a:rPr lang="it-IT" sz="1000" b="1" dirty="0"/>
              <a:t>Rebecca </a:t>
            </a:r>
            <a:r>
              <a:rPr lang="it-IT" sz="1000" b="1" dirty="0" err="1"/>
              <a:t>Puhl</a:t>
            </a:r>
            <a:r>
              <a:rPr lang="it-IT" sz="1000" b="1" dirty="0"/>
              <a:t>: Weight </a:t>
            </a:r>
            <a:r>
              <a:rPr lang="it-IT" sz="1000" b="1" dirty="0" err="1"/>
              <a:t>Discrimination</a:t>
            </a:r>
            <a:r>
              <a:rPr lang="it-IT" sz="1000" b="1" dirty="0"/>
              <a:t> and Weight Stigma: Impact on </a:t>
            </a:r>
            <a:r>
              <a:rPr lang="it-IT" sz="1000" b="1" dirty="0" err="1"/>
              <a:t>Patient</a:t>
            </a:r>
            <a:r>
              <a:rPr lang="it-IT" sz="1000" b="1" dirty="0"/>
              <a:t> Health and Healthcare. https://</a:t>
            </a:r>
            <a:r>
              <a:rPr lang="it-IT" sz="1000" b="1" dirty="0" err="1"/>
              <a:t>www.youtube.com</a:t>
            </a:r>
            <a:r>
              <a:rPr lang="it-IT" sz="1000" b="1" dirty="0"/>
              <a:t>/</a:t>
            </a:r>
            <a:r>
              <a:rPr lang="it-IT" sz="1000" b="1" dirty="0" err="1"/>
              <a:t>watch?v</a:t>
            </a:r>
            <a:r>
              <a:rPr lang="it-IT" sz="1000" b="1" dirty="0"/>
              <a:t>=82mXTSEY_iA</a:t>
            </a:r>
          </a:p>
        </p:txBody>
      </p:sp>
      <p:pic>
        <p:nvPicPr>
          <p:cNvPr id="3" name="Immagine 2" descr="Immagine che contiene Viso umano, persona, sorriso, vestiti&#10;&#10;Descrizione generata automaticamente">
            <a:extLst>
              <a:ext uri="{FF2B5EF4-FFF2-40B4-BE49-F238E27FC236}">
                <a16:creationId xmlns:a16="http://schemas.microsoft.com/office/drawing/2014/main" id="{A83E2CBC-8272-A299-EAD9-80133F0FAD14}"/>
              </a:ext>
            </a:extLst>
          </p:cNvPr>
          <p:cNvPicPr>
            <a:picLocks noChangeAspect="1"/>
          </p:cNvPicPr>
          <p:nvPr/>
        </p:nvPicPr>
        <p:blipFill rotWithShape="1">
          <a:blip r:embed="rId2"/>
          <a:srcRect b="25219"/>
          <a:stretch/>
        </p:blipFill>
        <p:spPr>
          <a:xfrm>
            <a:off x="1216548" y="2108201"/>
            <a:ext cx="10058400" cy="3760891"/>
          </a:xfrm>
          <a:prstGeom prst="rect">
            <a:avLst/>
          </a:prstGeom>
          <a:noFill/>
        </p:spPr>
      </p:pic>
      <p:sp>
        <p:nvSpPr>
          <p:cNvPr id="2" name="Segnaposto numero diapositiva 1" hidden="1">
            <a:extLst>
              <a:ext uri="{FF2B5EF4-FFF2-40B4-BE49-F238E27FC236}">
                <a16:creationId xmlns:a16="http://schemas.microsoft.com/office/drawing/2014/main" id="{E74F4EEE-A93B-CED8-AC00-B28F4EA30FE7}"/>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defRPr/>
            </a:pPr>
            <a:fld id="{86CB4B4D-7CA3-9044-876B-883B54F8677D}" type="slidenum">
              <a:rPr lang="it-IT" smtClean="0"/>
              <a:pPr>
                <a:spcAft>
                  <a:spcPts val="600"/>
                </a:spcAft>
                <a:defRPr/>
              </a:pPr>
              <a:t>8</a:t>
            </a:fld>
            <a:endParaRPr lang="en-US">
              <a:solidFill>
                <a:schemeClr val="tx1">
                  <a:alpha val="70000"/>
                </a:schemeClr>
              </a:solidFill>
              <a:latin typeface="Calibri" panose="020F0502020204030204"/>
            </a:endParaRPr>
          </a:p>
        </p:txBody>
      </p:sp>
    </p:spTree>
    <p:extLst>
      <p:ext uri="{BB962C8B-B14F-4D97-AF65-F5344CB8AC3E}">
        <p14:creationId xmlns:p14="http://schemas.microsoft.com/office/powerpoint/2010/main" val="272574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egnaposto piè di pagina 1"/>
          <p:cNvSpPr txBox="1"/>
          <p:nvPr/>
        </p:nvSpPr>
        <p:spPr>
          <a:xfrm>
            <a:off x="2152651" y="6303281"/>
            <a:ext cx="4556761"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100">
                <a:solidFill>
                  <a:srgbClr val="595959"/>
                </a:solidFill>
              </a:defRPr>
            </a:lvl1pPr>
          </a:lstStyle>
          <a:p>
            <a:endParaRPr/>
          </a:p>
        </p:txBody>
      </p:sp>
      <p:sp>
        <p:nvSpPr>
          <p:cNvPr id="6" name="Titolo 5">
            <a:extLst>
              <a:ext uri="{FF2B5EF4-FFF2-40B4-BE49-F238E27FC236}">
                <a16:creationId xmlns:a16="http://schemas.microsoft.com/office/drawing/2014/main" id="{6C001FB8-111D-3A22-B607-09FF517F7666}"/>
              </a:ext>
            </a:extLst>
          </p:cNvPr>
          <p:cNvSpPr>
            <a:spLocks noGrp="1"/>
          </p:cNvSpPr>
          <p:nvPr>
            <p:ph type="title"/>
          </p:nvPr>
        </p:nvSpPr>
        <p:spPr/>
        <p:txBody>
          <a:bodyPr/>
          <a:lstStyle/>
          <a:p>
            <a:endParaRPr lang="it-IT"/>
          </a:p>
        </p:txBody>
      </p:sp>
      <p:pic>
        <p:nvPicPr>
          <p:cNvPr id="625" name="Segnaposto contenuto 3" descr="Segnaposto contenuto 3"/>
          <p:cNvPicPr>
            <a:picLocks noGrp="1" noChangeAspect="1"/>
          </p:cNvPicPr>
          <p:nvPr>
            <p:ph sz="half" idx="1"/>
          </p:nvPr>
        </p:nvPicPr>
        <p:blipFill>
          <a:blip r:embed="rId3"/>
          <a:stretch>
            <a:fillRect/>
          </a:stretch>
        </p:blipFill>
        <p:spPr>
          <a:xfrm>
            <a:off x="0" y="-7253"/>
            <a:ext cx="12371294" cy="6865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28" name="Segnaposto contenuto 2">
            <a:extLst>
              <a:ext uri="{FF2B5EF4-FFF2-40B4-BE49-F238E27FC236}">
                <a16:creationId xmlns:a16="http://schemas.microsoft.com/office/drawing/2014/main" id="{C16A8A1D-6DA5-1AF7-99EE-CF9A1145FD77}"/>
              </a:ext>
            </a:extLst>
          </p:cNvPr>
          <p:cNvGraphicFramePr>
            <a:graphicFrameLocks noGrp="1"/>
          </p:cNvGraphicFramePr>
          <p:nvPr>
            <p:ph sz="half" idx="2"/>
          </p:nvPr>
        </p:nvGraphicFramePr>
        <p:xfrm>
          <a:off x="2377440" y="3877056"/>
          <a:ext cx="7661910" cy="268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egnaposto data 1">
            <a:extLst>
              <a:ext uri="{FF2B5EF4-FFF2-40B4-BE49-F238E27FC236}">
                <a16:creationId xmlns:a16="http://schemas.microsoft.com/office/drawing/2014/main" id="{B1604794-04C4-D381-D989-335FD466133B}"/>
              </a:ext>
            </a:extLst>
          </p:cNvPr>
          <p:cNvSpPr>
            <a:spLocks noGrp="1"/>
          </p:cNvSpPr>
          <p:nvPr>
            <p:ph type="dt" sz="half" idx="10"/>
          </p:nvPr>
        </p:nvSpPr>
        <p:spPr/>
        <p:txBody>
          <a:bodyPr/>
          <a:lstStyle/>
          <a:p>
            <a:endParaRPr lang="it-IT"/>
          </a:p>
        </p:txBody>
      </p:sp>
      <p:sp>
        <p:nvSpPr>
          <p:cNvPr id="4" name="Segnaposto numero diapositiva 3">
            <a:extLst>
              <a:ext uri="{FF2B5EF4-FFF2-40B4-BE49-F238E27FC236}">
                <a16:creationId xmlns:a16="http://schemas.microsoft.com/office/drawing/2014/main" id="{78345425-1604-2223-77EC-C3525B7A4CC3}"/>
              </a:ext>
            </a:extLst>
          </p:cNvPr>
          <p:cNvSpPr>
            <a:spLocks noGrp="1"/>
          </p:cNvSpPr>
          <p:nvPr>
            <p:ph type="sldNum" sz="quarter" idx="12"/>
          </p:nvPr>
        </p:nvSpPr>
        <p:spPr/>
        <p:txBody>
          <a:bodyPr/>
          <a:lstStyle/>
          <a:p>
            <a:fld id="{86CB4B4D-7CA3-9044-876B-883B54F8677D}" type="slidenum">
              <a:rPr lang="it-IT" smtClean="0"/>
              <a:t>9</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p:tmAbs val="0"/>
                                  </p:iterate>
                                  <p:childTnLst>
                                    <p:set>
                                      <p:cBhvr>
                                        <p:cTn id="6" fill="hold"/>
                                        <p:tgtEl>
                                          <p:spTgt spid="625"/>
                                        </p:tgtEl>
                                        <p:attrNameLst>
                                          <p:attrName>style.visibility</p:attrName>
                                        </p:attrNameLst>
                                      </p:cBhvr>
                                      <p:to>
                                        <p:strVal val="visible"/>
                                      </p:to>
                                    </p:set>
                                    <p:anim calcmode="lin" valueType="num">
                                      <p:cBhvr>
                                        <p:cTn id="7" dur="2000" fill="hold"/>
                                        <p:tgtEl>
                                          <p:spTgt spid="625"/>
                                        </p:tgtEl>
                                        <p:attrNameLst>
                                          <p:attrName>ppt_w</p:attrName>
                                        </p:attrNameLst>
                                      </p:cBhvr>
                                      <p:tavLst>
                                        <p:tav tm="0">
                                          <p:val>
                                            <p:fltVal val="0"/>
                                          </p:val>
                                        </p:tav>
                                        <p:tav tm="100000">
                                          <p:val>
                                            <p:strVal val="#ppt_w"/>
                                          </p:val>
                                        </p:tav>
                                      </p:tavLst>
                                    </p:anim>
                                    <p:anim calcmode="lin" valueType="num">
                                      <p:cBhvr>
                                        <p:cTn id="8" dur="2000" fill="hold"/>
                                        <p:tgtEl>
                                          <p:spTgt spid="625"/>
                                        </p:tgtEl>
                                        <p:attrNameLst>
                                          <p:attrName>ppt_h</p:attrName>
                                        </p:attrNameLst>
                                      </p:cBhvr>
                                      <p:tavLst>
                                        <p:tav tm="0">
                                          <p:val>
                                            <p:fltVal val="0"/>
                                          </p:val>
                                        </p:tav>
                                        <p:tav tm="100000">
                                          <p:val>
                                            <p:strVal val="#ppt_h"/>
                                          </p:val>
                                        </p:tav>
                                      </p:tavLst>
                                    </p:anim>
                                    <p:anim calcmode="lin" valueType="num">
                                      <p:cBhvr>
                                        <p:cTn id="9" dur="2000" fill="hold"/>
                                        <p:tgtEl>
                                          <p:spTgt spid="62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0" animBg="1" advAuto="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275</TotalTime>
  <Words>1209</Words>
  <Application>Microsoft Macintosh PowerPoint</Application>
  <PresentationFormat>Widescreen</PresentationFormat>
  <Paragraphs>160</Paragraphs>
  <Slides>24</Slides>
  <Notes>2</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24</vt:i4>
      </vt:variant>
    </vt:vector>
  </HeadingPairs>
  <TitlesOfParts>
    <vt:vector size="30" baseType="lpstr">
      <vt:lpstr>AdvPSA88A</vt:lpstr>
      <vt:lpstr>Aptos</vt:lpstr>
      <vt:lpstr>Aptos Display</vt:lpstr>
      <vt:lpstr>Arial</vt:lpstr>
      <vt:lpstr>Calibri</vt:lpstr>
      <vt:lpstr>Tema di Office</vt:lpstr>
      <vt:lpstr>Stigma come ostacolo alla gestione del peso</vt:lpstr>
      <vt:lpstr>STIGMA</vt:lpstr>
      <vt:lpstr>Obesità e Stigma</vt:lpstr>
      <vt:lpstr>3 dimensioni dello stigma</vt:lpstr>
      <vt:lpstr>Non c’è un aspetto della vita in cui lo stigma sul peso non entra</vt:lpstr>
      <vt:lpstr>Health consequences resulting from experiences of weight stigma  Puhl RM, Phelan SM, Nadglowski J, Kyle TK. Overcoming Weight Bias in the Management of Patients With Diabetes and Obesity. Clin Diabetes. 2016 Jan;34(1):44-50. doi: 10.2337/diaclin.34.1.44. PMID: 26807008; PMCID: PMC4714720.  </vt:lpstr>
      <vt:lpstr>Dove è Icaro?</vt:lpstr>
      <vt:lpstr>L’esperienza di stigma può non fare parte di un momento specifico della vita, ma può accompagnare la persona tutta la vita.  Rebecca Puhl: Weight Discrimination and Weight Stigma: Impact on Patient Health and Healthcare. https://www.youtube.com/watch?v=82mXTSEY_iA</vt:lpstr>
      <vt:lpstr>Presentazione standard di PowerPoint</vt:lpstr>
      <vt:lpstr>Se non riesci è un fallimento personale</vt:lpstr>
      <vt:lpstr>Presentazione standard di PowerPoint</vt:lpstr>
      <vt:lpstr>     Changes in weight bias following weight loss: the impact of weight-loss method.   Fardouly J, &amp; Vartanian LR 2011   </vt:lpstr>
      <vt:lpstr>Presentazione standard di PowerPoint</vt:lpstr>
      <vt:lpstr>Pregiudizi comuni verso la chirurgia </vt:lpstr>
      <vt:lpstr>Idee verso chi si sottopone a intervento</vt:lpstr>
      <vt:lpstr>«they should have tried harder to lose weigh through diet and exercise»  </vt:lpstr>
      <vt:lpstr>Comunicazione Medico Paziente</vt:lpstr>
      <vt:lpstr>Weight bias internalization, weight stigma, and stigma about having the surgery all contribute to feelings of social isolation, disordered eating, and reduced motivation to engage in physical activity.  Himmelstein MS, Knepp KA, Phelan SM. The role of weight stigma in weight regain in bariatric surgery </vt:lpstr>
      <vt:lpstr>Presentazione standard di PowerPoint</vt:lpstr>
      <vt:lpstr>Autocritica  Colpa  Vergogna</vt:lpstr>
      <vt:lpstr>Presentazione standard di PowerPoint</vt:lpstr>
      <vt:lpstr>ASMBS ( position statement on weight bias and stigma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Stigma come ostacolo alla gestione del peso</dc:title>
  <dc:creator>Daniele Di Pauli</dc:creator>
  <cp:lastModifiedBy>Daniele Di Pauli</cp:lastModifiedBy>
  <cp:revision>10</cp:revision>
  <dcterms:created xsi:type="dcterms:W3CDTF">2024-04-06T12:20:32Z</dcterms:created>
  <dcterms:modified xsi:type="dcterms:W3CDTF">2024-04-08T11:54:11Z</dcterms:modified>
</cp:coreProperties>
</file>